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720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267B"/>
    <a:srgbClr val="AAA2CE"/>
    <a:srgbClr val="E9E7CD"/>
    <a:srgbClr val="85A4D7"/>
    <a:srgbClr val="C9CAC8"/>
    <a:srgbClr val="00338D"/>
    <a:srgbClr val="F0AB00"/>
    <a:srgbClr val="FFE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658" autoAdjust="0"/>
    <p:restoredTop sz="94673" autoAdjust="0"/>
  </p:normalViewPr>
  <p:slideViewPr>
    <p:cSldViewPr snapToGrid="0" showGuides="1">
      <p:cViewPr>
        <p:scale>
          <a:sx n="87" d="100"/>
          <a:sy n="87" d="100"/>
        </p:scale>
        <p:origin x="-151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>
                <a:solidFill>
                  <a:srgbClr val="313232"/>
                </a:solidFill>
                <a:latin typeface="Arial" charset="0"/>
                <a:ea typeface="ＭＳ Ｐゴシック" pitchFamily="10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800">
                <a:solidFill>
                  <a:srgbClr val="313232"/>
                </a:solidFill>
                <a:latin typeface="Arial" charset="0"/>
                <a:ea typeface="ＭＳ Ｐゴシック" pitchFamily="10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800">
                <a:solidFill>
                  <a:srgbClr val="313232"/>
                </a:solidFill>
                <a:latin typeface="Arial" charset="0"/>
                <a:ea typeface="ＭＳ Ｐゴシック" pitchFamily="10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800">
                <a:solidFill>
                  <a:srgbClr val="313232"/>
                </a:solidFill>
                <a:latin typeface="Arial" charset="0"/>
                <a:ea typeface="ＭＳ Ｐゴシック" pitchFamily="108" charset="-128"/>
                <a:cs typeface="+mn-cs"/>
              </a:defRPr>
            </a:lvl1pPr>
          </a:lstStyle>
          <a:p>
            <a:pPr>
              <a:defRPr/>
            </a:pPr>
            <a:fld id="{8CA0A485-9003-43D1-A80C-128A5B9BAA0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86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>
                <a:solidFill>
                  <a:srgbClr val="313232"/>
                </a:solidFill>
                <a:latin typeface="Arial" charset="0"/>
                <a:ea typeface="ＭＳ Ｐゴシック" pitchFamily="10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800">
                <a:solidFill>
                  <a:srgbClr val="313232"/>
                </a:solidFill>
                <a:latin typeface="Arial" charset="0"/>
                <a:ea typeface="ＭＳ Ｐゴシック" pitchFamily="10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800">
                <a:solidFill>
                  <a:srgbClr val="313232"/>
                </a:solidFill>
                <a:latin typeface="Arial" charset="0"/>
                <a:ea typeface="ＭＳ Ｐゴシック" pitchFamily="10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800">
                <a:solidFill>
                  <a:srgbClr val="313232"/>
                </a:solidFill>
                <a:latin typeface="Arial" charset="0"/>
                <a:ea typeface="ＭＳ Ｐゴシック" pitchFamily="108" charset="-128"/>
                <a:cs typeface="+mn-cs"/>
              </a:defRPr>
            </a:lvl1pPr>
          </a:lstStyle>
          <a:p>
            <a:pPr>
              <a:defRPr/>
            </a:pPr>
            <a:fld id="{057EA7B6-A168-4F57-863A-36B495F0789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8870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08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08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08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08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08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b="1" dirty="0" err="1" smtClean="0"/>
              <a:t>Præsenteres</a:t>
            </a:r>
            <a:r>
              <a:rPr lang="en-GB" b="1" dirty="0" smtClean="0"/>
              <a:t> </a:t>
            </a:r>
            <a:r>
              <a:rPr lang="en-GB" b="1" dirty="0" err="1" smtClean="0"/>
              <a:t>af</a:t>
            </a:r>
            <a:r>
              <a:rPr lang="en-GB" b="1" dirty="0" smtClean="0"/>
              <a:t> </a:t>
            </a:r>
            <a:r>
              <a:rPr lang="en-GB" b="1" dirty="0" err="1" smtClean="0"/>
              <a:t>socialrådgiver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336D6-3AB9-4803-9A46-E23B5365610D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FC23-04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75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471488" y="6146800"/>
            <a:ext cx="515302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eaLnBrk="0" hangingPunct="0">
              <a:lnSpc>
                <a:spcPts val="1400"/>
              </a:lnSpc>
              <a:defRPr/>
            </a:pPr>
            <a:endParaRPr lang="en-US" sz="1200" dirty="0">
              <a:latin typeface="Arial" charset="0"/>
              <a:ea typeface="ＭＳ Ｐゴシック" pitchFamily="108" charset="-128"/>
              <a:cs typeface="+mn-cs"/>
            </a:endParaRPr>
          </a:p>
          <a:p>
            <a:pPr eaLnBrk="0" hangingPunct="0">
              <a:lnSpc>
                <a:spcPts val="1400"/>
              </a:lnSpc>
              <a:defRPr/>
            </a:pPr>
            <a:endParaRPr lang="en-US" sz="1200" dirty="0">
              <a:latin typeface="Arial" charset="0"/>
              <a:ea typeface="ＭＳ Ｐゴシック" pitchFamily="108" charset="-128"/>
              <a:cs typeface="+mn-cs"/>
            </a:endParaRPr>
          </a:p>
          <a:p>
            <a:pPr eaLnBrk="0" hangingPunct="0">
              <a:lnSpc>
                <a:spcPts val="1400"/>
              </a:lnSpc>
              <a:defRPr/>
            </a:pPr>
            <a:r>
              <a:rPr lang="en-US" sz="1200" dirty="0">
                <a:latin typeface="Arial" charset="0"/>
                <a:ea typeface="ＭＳ Ｐゴシック" pitchFamily="108" charset="-128"/>
                <a:cs typeface="+mn-cs"/>
              </a:rPr>
              <a:t>Presentation to [Insert Client Name Here] (edit this text on Master Slide)</a:t>
            </a:r>
          </a:p>
        </p:txBody>
      </p:sp>
      <p:pic>
        <p:nvPicPr>
          <p:cNvPr id="9" name="Picture 13" descr="aon_hewitt_logo_red_blue_large.png"/>
          <p:cNvPicPr>
            <a:picLocks noChangeAspect="1"/>
          </p:cNvPicPr>
          <p:nvPr/>
        </p:nvPicPr>
        <p:blipFill>
          <a:blip r:embed="rId3" cstate="print">
            <a:biLevel thresh="50000"/>
          </a:blip>
          <a:srcRect/>
          <a:stretch>
            <a:fillRect/>
          </a:stretch>
        </p:blipFill>
        <p:spPr bwMode="auto">
          <a:xfrm>
            <a:off x="6100763" y="5740400"/>
            <a:ext cx="2876550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563336"/>
            <a:ext cx="7923213" cy="822325"/>
          </a:xfrm>
        </p:spPr>
        <p:txBody>
          <a:bodyPr anchor="t"/>
          <a:lstStyle>
            <a:lvl1pPr>
              <a:defRPr sz="25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394960"/>
            <a:ext cx="7923213" cy="990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FC31-009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34" y="0"/>
            <a:ext cx="9144000" cy="2858191"/>
          </a:xfrm>
          <a:prstGeom prst="rect">
            <a:avLst/>
          </a:prstGeom>
        </p:spPr>
      </p:pic>
      <p:pic>
        <p:nvPicPr>
          <p:cNvPr id="9" name="Picture 13" descr="aon_hewitt_logo_red_blue_larg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00763" y="5740400"/>
            <a:ext cx="2876550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090056"/>
            <a:ext cx="7923213" cy="822325"/>
          </a:xfrm>
        </p:spPr>
        <p:txBody>
          <a:bodyPr anchor="t"/>
          <a:lstStyle>
            <a:lvl1pPr>
              <a:defRPr sz="25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921680"/>
            <a:ext cx="7923213" cy="990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A0D15-4DDD-418B-BE0E-C11D992B9BBF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4588"/>
            <a:ext cx="4038600" cy="4951412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4588"/>
            <a:ext cx="4038600" cy="4951412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0B909-27D6-4599-A0A2-1C2C47DCA4DB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C0832-6F87-46EE-A5EE-4C2B17ADAA21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4588"/>
            <a:ext cx="8229600" cy="4951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327775"/>
            <a:ext cx="295275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8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ＭＳ Ｐゴシック" pitchFamily="108" charset="-128"/>
                <a:cs typeface="+mn-cs"/>
              </a:defRPr>
            </a:lvl1pPr>
          </a:lstStyle>
          <a:p>
            <a:pPr>
              <a:defRPr/>
            </a:pPr>
            <a:fld id="{07C4BC98-436A-467D-9064-65436E739D9B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457200" y="914400"/>
            <a:ext cx="8229600" cy="1588"/>
          </a:xfrm>
          <a:prstGeom prst="line">
            <a:avLst/>
          </a:prstGeom>
          <a:noFill/>
          <a:ln w="9525">
            <a:solidFill>
              <a:schemeClr val="accent3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Arial" charset="0"/>
              <a:ea typeface="ＭＳ Ｐゴシック" pitchFamily="108" charset="-128"/>
              <a:cs typeface="+mn-cs"/>
            </a:endParaRP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457200" y="6327775"/>
            <a:ext cx="820738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/>
          <a:lstStyle>
            <a:lvl1pPr>
              <a:defRPr/>
            </a:lvl1pPr>
          </a:lstStyle>
          <a:p>
            <a:pPr eaLnBrk="0" hangingPunct="0">
              <a:defRPr/>
            </a:pPr>
            <a:fld id="{7C2B9154-3499-4E2D-9B7D-5883D8E3335E}" type="datetime1">
              <a:rPr lang="da-DK" sz="8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ＭＳ Ｐゴシック" pitchFamily="108" charset="-128"/>
                <a:cs typeface="+mn-cs"/>
              </a:rPr>
              <a:pPr eaLnBrk="0" hangingPunct="0">
                <a:defRPr/>
              </a:pPr>
              <a:t>29-04-2013</a:t>
            </a:fld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ea typeface="ＭＳ Ｐゴシック" pitchFamily="108" charset="-128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39026" y="6393305"/>
            <a:ext cx="18659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1400" noProof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Vores hold er dit hold</a:t>
            </a:r>
            <a:endParaRPr lang="da-DK" sz="1400" noProof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1" name="Picture 10" descr="aon_hewitt_logo_red_blue.jpg"/>
          <p:cNvPicPr/>
          <p:nvPr/>
        </p:nvPicPr>
        <p:blipFill>
          <a:blip r:embed="rId7" cstate="print">
            <a:lum bright="5000"/>
          </a:blip>
          <a:srcRect b="10841"/>
          <a:stretch>
            <a:fillRect/>
          </a:stretch>
        </p:blipFill>
        <p:spPr>
          <a:xfrm>
            <a:off x="7434264" y="6292080"/>
            <a:ext cx="1526381" cy="52305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38" r:id="rId3"/>
    <p:sldLayoutId id="2147483740" r:id="rId4"/>
    <p:sldLayoutId id="2147483742" r:id="rId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+mj-lt"/>
          <a:ea typeface="+mj-ea"/>
          <a:cs typeface="ＭＳ Ｐゴシック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ea typeface="ＭＳ Ｐゴシック" pitchFamily="108" charset="-128"/>
          <a:cs typeface="ＭＳ Ｐゴシック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ea typeface="ＭＳ Ｐゴシック" pitchFamily="108" charset="-128"/>
          <a:cs typeface="ＭＳ Ｐゴシック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ea typeface="ＭＳ Ｐゴシック" pitchFamily="108" charset="-128"/>
          <a:cs typeface="ＭＳ Ｐゴシック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ea typeface="ＭＳ Ｐゴシック" pitchFamily="108" charset="-128"/>
          <a:cs typeface="ＭＳ Ｐゴシック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E11B22"/>
          </a:solidFill>
          <a:latin typeface="Arial" charset="0"/>
          <a:ea typeface="ＭＳ Ｐゴシック" pitchFamily="10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E11B22"/>
          </a:solidFill>
          <a:latin typeface="Arial" charset="0"/>
          <a:ea typeface="ＭＳ Ｐゴシック" pitchFamily="10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E11B22"/>
          </a:solidFill>
          <a:latin typeface="Arial" charset="0"/>
          <a:ea typeface="ＭＳ Ｐゴシック" pitchFamily="10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E11B22"/>
          </a:solidFill>
          <a:latin typeface="Arial" charset="0"/>
          <a:ea typeface="ＭＳ Ｐゴシック" pitchFamily="108" charset="-128"/>
        </a:defRPr>
      </a:lvl9pPr>
    </p:titleStyle>
    <p:bodyStyle>
      <a:lvl1pPr marL="228600" indent="-228600" algn="l" rtl="0" eaLnBrk="1" fontAlgn="base" hangingPunct="1">
        <a:spcBef>
          <a:spcPct val="25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571500" indent="-228600" algn="l" rtl="0" eaLnBrk="1" fontAlgn="base" hangingPunct="1">
        <a:spcBef>
          <a:spcPct val="25000"/>
        </a:spcBef>
        <a:spcAft>
          <a:spcPct val="0"/>
        </a:spcAft>
        <a:buClr>
          <a:schemeClr val="tx1"/>
        </a:buClr>
        <a:buChar char="–"/>
        <a:defRPr sz="14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914400" indent="-228600" algn="l" rtl="0" eaLnBrk="1" fontAlgn="base" hangingPunct="1">
        <a:spcBef>
          <a:spcPct val="25000"/>
        </a:spcBef>
        <a:spcAft>
          <a:spcPct val="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254125" indent="-225425" algn="l" rtl="0" eaLnBrk="1" fontAlgn="base" hangingPunct="1">
        <a:spcBef>
          <a:spcPct val="25000"/>
        </a:spcBef>
        <a:spcAft>
          <a:spcPct val="0"/>
        </a:spcAft>
        <a:buClr>
          <a:schemeClr val="tx1"/>
        </a:buClr>
        <a:buFont typeface="Wingdings" pitchFamily="2" charset="2"/>
        <a:buChar char=""/>
        <a:defRPr sz="14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1600200" indent="-231775" algn="l" rtl="0" eaLnBrk="1" fontAlgn="base" hangingPunct="1">
        <a:spcBef>
          <a:spcPct val="25000"/>
        </a:spcBef>
        <a:spcAft>
          <a:spcPct val="0"/>
        </a:spcAft>
        <a:buClr>
          <a:schemeClr val="tx1"/>
        </a:buClr>
        <a:buFont typeface="Arial" pitchFamily="34" charset="0"/>
        <a:buChar char="-"/>
        <a:defRPr sz="14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057400" indent="-231775" algn="l" rtl="0" eaLnBrk="1" fontAlgn="base" hangingPunct="1">
        <a:spcBef>
          <a:spcPct val="25000"/>
        </a:spcBef>
        <a:spcAft>
          <a:spcPct val="0"/>
        </a:spcAft>
        <a:buClr>
          <a:schemeClr val="tx1"/>
        </a:buClr>
        <a:buChar char="»"/>
        <a:defRPr sz="1400">
          <a:solidFill>
            <a:schemeClr val="tx1"/>
          </a:solidFill>
          <a:latin typeface="+mn-lt"/>
          <a:ea typeface="+mn-ea"/>
        </a:defRPr>
      </a:lvl6pPr>
      <a:lvl7pPr marL="2514600" indent="-231775" algn="l" rtl="0" eaLnBrk="1" fontAlgn="base" hangingPunct="1">
        <a:spcBef>
          <a:spcPct val="25000"/>
        </a:spcBef>
        <a:spcAft>
          <a:spcPct val="0"/>
        </a:spcAft>
        <a:buClr>
          <a:schemeClr val="tx1"/>
        </a:buClr>
        <a:buChar char="»"/>
        <a:defRPr sz="1400">
          <a:solidFill>
            <a:schemeClr val="tx1"/>
          </a:solidFill>
          <a:latin typeface="+mn-lt"/>
          <a:ea typeface="+mn-ea"/>
        </a:defRPr>
      </a:lvl7pPr>
      <a:lvl8pPr marL="2971800" indent="-231775" algn="l" rtl="0" eaLnBrk="1" fontAlgn="base" hangingPunct="1">
        <a:spcBef>
          <a:spcPct val="25000"/>
        </a:spcBef>
        <a:spcAft>
          <a:spcPct val="0"/>
        </a:spcAft>
        <a:buClr>
          <a:schemeClr val="tx1"/>
        </a:buClr>
        <a:buChar char="»"/>
        <a:defRPr sz="1400">
          <a:solidFill>
            <a:schemeClr val="tx1"/>
          </a:solidFill>
          <a:latin typeface="+mn-lt"/>
          <a:ea typeface="+mn-ea"/>
        </a:defRPr>
      </a:lvl8pPr>
      <a:lvl9pPr marL="3429000" indent="-231775" algn="l" rtl="0" eaLnBrk="1" fontAlgn="base" hangingPunct="1">
        <a:spcBef>
          <a:spcPct val="25000"/>
        </a:spcBef>
        <a:spcAft>
          <a:spcPct val="0"/>
        </a:spcAft>
        <a:buClr>
          <a:schemeClr val="tx1"/>
        </a:buClr>
        <a:buChar char="»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tags" Target="../tags/tag2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9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SAS_januar%202013_Samlet.pptx" TargetMode="External"/><Relationship Id="rId2" Type="http://schemas.openxmlformats.org/officeDocument/2006/relationships/hyperlink" Target="mailto:pension@aon.dk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smtClean="0"/>
              <a:t>SAS Danmark – Mark ordningen</a:t>
            </a:r>
            <a:br>
              <a:rPr lang="da-DK" smtClean="0"/>
            </a:br>
            <a:r>
              <a:rPr lang="da-DK" smtClean="0"/>
              <a:t>Regler og muligheder ved fratrædelse</a:t>
            </a:r>
            <a:endParaRPr lang="da-DK" dirty="0" smtClean="0"/>
          </a:p>
        </p:txBody>
      </p:sp>
      <p:sp>
        <p:nvSpPr>
          <p:cNvPr id="25602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Januar og februar 2013</a:t>
            </a:r>
          </a:p>
        </p:txBody>
      </p:sp>
      <p:sp>
        <p:nvSpPr>
          <p:cNvPr id="4" name="Tekstboks 3"/>
          <p:cNvSpPr txBox="1"/>
          <p:nvPr/>
        </p:nvSpPr>
        <p:spPr>
          <a:xfrm>
            <a:off x="344394" y="4643263"/>
            <a:ext cx="741019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500" b="1" dirty="0" smtClean="0">
                <a:cs typeface="+mj-cs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think-cell Slide" r:id="rId8" imgW="360" imgH="360" progId="">
                  <p:embed/>
                </p:oleObj>
              </mc:Choice>
              <mc:Fallback>
                <p:oleObj name="think-cell Slide" r:id="rId8" imgW="360" imgH="360" progId="">
                  <p:embed/>
                  <p:pic>
                    <p:nvPicPr>
                      <p:cNvPr id="0" name="Picture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>
            <p:custDataLst>
              <p:tags r:id="rId3"/>
            </p:custDataLst>
          </p:nvPr>
        </p:nvSpPr>
        <p:spPr bwMode="auto">
          <a:xfrm>
            <a:off x="683568" y="1556792"/>
            <a:ext cx="8136904" cy="460851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da-DK" b="1" dirty="0"/>
          </a:p>
        </p:txBody>
      </p:sp>
      <p:sp>
        <p:nvSpPr>
          <p:cNvPr id="180226" name="Titel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da-DK" dirty="0" smtClean="0"/>
              <a:t>Modregning af pensioner  i efterløn (Født 1955 eller før)</a:t>
            </a:r>
          </a:p>
        </p:txBody>
      </p:sp>
      <p:sp>
        <p:nvSpPr>
          <p:cNvPr id="180227" name="Pladsholder til indhold 2"/>
          <p:cNvSpPr>
            <a:spLocks noGrp="1"/>
          </p:cNvSpPr>
          <p:nvPr>
            <p:ph idx="1"/>
            <p:custDataLst>
              <p:tags r:id="rId5"/>
            </p:custDataLst>
          </p:nvPr>
        </p:nvSpPr>
        <p:spPr/>
        <p:txBody>
          <a:bodyPr/>
          <a:lstStyle/>
          <a:p>
            <a:pPr>
              <a:tabLst>
                <a:tab pos="5654675" algn="r"/>
              </a:tabLst>
            </a:pPr>
            <a:r>
              <a:rPr lang="da-DK" dirty="0" smtClean="0"/>
              <a:t>På efterløn før 2-års-reglen er opfyldt </a:t>
            </a:r>
          </a:p>
          <a:p>
            <a:pPr lvl="1">
              <a:tabLst>
                <a:tab pos="5654675" algn="r"/>
              </a:tabLst>
            </a:pPr>
            <a:r>
              <a:rPr lang="da-DK" dirty="0" smtClean="0"/>
              <a:t>Kapital- og ratepensioner modregnes med depotværdi  	 x 5 %	</a:t>
            </a:r>
          </a:p>
          <a:p>
            <a:pPr lvl="1">
              <a:tabLst>
                <a:tab pos="5654675" algn="r"/>
              </a:tabLst>
            </a:pPr>
            <a:r>
              <a:rPr lang="da-DK" dirty="0" smtClean="0"/>
              <a:t>Livsvarig pension modregnes med tilsagn                          	x 80 %	</a:t>
            </a:r>
          </a:p>
          <a:p>
            <a:pPr lvl="1">
              <a:tabLst>
                <a:tab pos="5654675" algn="r"/>
              </a:tabLst>
            </a:pPr>
            <a:r>
              <a:rPr lang="da-DK" dirty="0" smtClean="0"/>
              <a:t>Bundfradrag                                                                 	 - 14.200 kr.</a:t>
            </a:r>
          </a:p>
          <a:p>
            <a:pPr lvl="1">
              <a:tabLst>
                <a:tab pos="5654675" algn="r"/>
              </a:tabLst>
            </a:pPr>
            <a:r>
              <a:rPr lang="da-DK" dirty="0" smtClean="0"/>
              <a:t>I alt  modregning med 60 procent af beløbet                 	 X.XXX kr.</a:t>
            </a:r>
          </a:p>
          <a:p>
            <a:pPr>
              <a:tabLst>
                <a:tab pos="5654675" algn="r"/>
              </a:tabLst>
            </a:pPr>
            <a:endParaRPr lang="da-DK" dirty="0" smtClean="0"/>
          </a:p>
          <a:p>
            <a:pPr>
              <a:tabLst>
                <a:tab pos="5654675" algn="r"/>
              </a:tabLst>
            </a:pPr>
            <a:r>
              <a:rPr lang="da-DK" dirty="0" smtClean="0"/>
              <a:t>Løbende arbejdsgiverordninger, der udbetales, modregnes med  50 procent</a:t>
            </a:r>
          </a:p>
          <a:p>
            <a:endParaRPr lang="da-DK" dirty="0" smtClean="0"/>
          </a:p>
          <a:p>
            <a:r>
              <a:rPr lang="da-DK" dirty="0" smtClean="0"/>
              <a:t>På efterløn efter  2-årsreglen er opfyldt</a:t>
            </a:r>
          </a:p>
          <a:p>
            <a:pPr lvl="1"/>
            <a:r>
              <a:rPr lang="da-DK" dirty="0" smtClean="0"/>
              <a:t>Kun løbende arbejdsgiverordninger, der udbetales, </a:t>
            </a:r>
          </a:p>
          <a:p>
            <a:pPr lvl="1"/>
            <a:r>
              <a:rPr lang="da-DK" dirty="0" smtClean="0"/>
              <a:t>modregnes med 55 procent</a:t>
            </a:r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BA0D15-4DDD-418B-BE0E-C11D992B9BB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a-DK" smtClean="0"/>
              <a:t>Andre indtægter </a:t>
            </a:r>
          </a:p>
        </p:txBody>
      </p:sp>
      <p:sp>
        <p:nvSpPr>
          <p:cNvPr id="1269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a-DK" dirty="0" smtClean="0"/>
              <a:t>Ingen modregning:</a:t>
            </a:r>
          </a:p>
          <a:p>
            <a:pPr lvl="1" eaLnBrk="1" hangingPunct="1"/>
            <a:r>
              <a:rPr lang="da-DK" dirty="0" smtClean="0"/>
              <a:t>Pension fra ATP</a:t>
            </a:r>
          </a:p>
          <a:p>
            <a:pPr lvl="1" eaLnBrk="1" hangingPunct="1"/>
            <a:r>
              <a:rPr lang="da-DK" dirty="0" smtClean="0"/>
              <a:t>Pension efter ægtefælle / registreret partner</a:t>
            </a:r>
          </a:p>
          <a:p>
            <a:pPr lvl="1" eaLnBrk="1" hangingPunct="1"/>
            <a:r>
              <a:rPr lang="da-DK" dirty="0" smtClean="0"/>
              <a:t>Udbetaling pga. tab af erhvervsevnedækning fra forsikringsselskaber / pensionskasse</a:t>
            </a:r>
          </a:p>
          <a:p>
            <a:pPr lvl="1" eaLnBrk="1" hangingPunct="1"/>
            <a:r>
              <a:rPr lang="da-DK" dirty="0" smtClean="0"/>
              <a:t>Renter, arv, gaver, gevinster, aktieudbytte</a:t>
            </a:r>
          </a:p>
          <a:p>
            <a:pPr lvl="1" eaLnBrk="1" hangingPunct="1"/>
            <a:r>
              <a:rPr lang="da-DK" dirty="0" smtClean="0"/>
              <a:t>Fratrædelsesgodtgørelse </a:t>
            </a:r>
          </a:p>
          <a:p>
            <a:pPr lvl="1" eaLnBrk="1" hangingPunct="1"/>
            <a:r>
              <a:rPr lang="da-DK" dirty="0" smtClean="0"/>
              <a:t>Erstatninger, arbejdsskade</a:t>
            </a:r>
          </a:p>
          <a:p>
            <a:pPr eaLnBrk="1" hangingPunct="1"/>
            <a:endParaRPr lang="da-DK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BA0D15-4DDD-418B-BE0E-C11D992B9BB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Historik - fastsættelse af X procent – konverteret ordning  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X procent blev for hver medarbejder fastsat ud fra følgende forudsætninger pr. 1.1.1995:</a:t>
            </a:r>
          </a:p>
          <a:p>
            <a:pPr lvl="1"/>
            <a:r>
              <a:rPr lang="da-DK" dirty="0" smtClean="0"/>
              <a:t>Årlig rente 2,35%</a:t>
            </a:r>
          </a:p>
          <a:p>
            <a:pPr lvl="1"/>
            <a:r>
              <a:rPr lang="da-DK" dirty="0" smtClean="0"/>
              <a:t>Årlig inflation 2,5%</a:t>
            </a:r>
          </a:p>
          <a:p>
            <a:pPr lvl="1"/>
            <a:r>
              <a:rPr lang="da-DK" dirty="0" smtClean="0"/>
              <a:t>Årlig lønstigning 3,25%</a:t>
            </a:r>
          </a:p>
          <a:p>
            <a:pPr lvl="1"/>
            <a:r>
              <a:rPr lang="da-DK" dirty="0" smtClean="0"/>
              <a:t>Realrente 0,75%</a:t>
            </a:r>
          </a:p>
          <a:p>
            <a:pPr lvl="1"/>
            <a:r>
              <a:rPr lang="da-DK" dirty="0" smtClean="0"/>
              <a:t>Arbejdstidsprocent</a:t>
            </a:r>
          </a:p>
          <a:p>
            <a:pPr>
              <a:buNone/>
            </a:pPr>
            <a:endParaRPr lang="da-DK" dirty="0" smtClean="0"/>
          </a:p>
          <a:p>
            <a:r>
              <a:rPr lang="da-DK" dirty="0" smtClean="0"/>
              <a:t>Hvis ovennævnte forudsætninger blev opfyldt, ville den enkelte medarbejder opnå en pension på 70% af slutlønnen </a:t>
            </a:r>
            <a:r>
              <a:rPr lang="da-DK" dirty="0" err="1" smtClean="0"/>
              <a:t>incl</a:t>
            </a:r>
            <a:r>
              <a:rPr lang="da-DK" dirty="0" smtClean="0"/>
              <a:t>. FP grundbeløb ved fuld (40) års anciennitet</a:t>
            </a:r>
          </a:p>
          <a:p>
            <a:r>
              <a:rPr lang="da-DK" dirty="0" smtClean="0"/>
              <a:t>Det er den enkeltes risiko om forudsætningerne opfyldes</a:t>
            </a:r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BA0D15-4DDD-418B-BE0E-C11D992B9BB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Udtrædelsesgodtgørelse - konverteret ordning (ansat før 1.4.1991)</a:t>
            </a:r>
            <a:endParaRPr lang="da-DK" dirty="0" smtClean="0"/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da-DK" dirty="0" smtClean="0"/>
              <a:t>Indbetales til Danica Pension ved fratrædelsen</a:t>
            </a:r>
          </a:p>
          <a:p>
            <a:r>
              <a:rPr lang="da-DK" dirty="0" smtClean="0"/>
              <a:t>EKSEMPEL:</a:t>
            </a:r>
          </a:p>
          <a:p>
            <a:pPr lvl="1"/>
            <a:r>
              <a:rPr lang="da-DK" dirty="0" smtClean="0"/>
              <a:t>Ansat i 					1985</a:t>
            </a:r>
          </a:p>
          <a:p>
            <a:pPr lvl="1"/>
            <a:r>
              <a:rPr lang="da-DK" dirty="0" smtClean="0"/>
              <a:t>Alder ved fratrædelsen			          	61 år</a:t>
            </a:r>
          </a:p>
          <a:p>
            <a:pPr lvl="1"/>
            <a:r>
              <a:rPr lang="da-DK" dirty="0" smtClean="0"/>
              <a:t>Pensionsalder				          	65 år</a:t>
            </a:r>
          </a:p>
          <a:p>
            <a:pPr lvl="1"/>
            <a:r>
              <a:rPr lang="da-DK" dirty="0" smtClean="0"/>
              <a:t>Udtrædelsesgodtgørelse (X-%=11,7%)		        kr.  205.877</a:t>
            </a:r>
          </a:p>
          <a:p>
            <a:endParaRPr lang="da-DK" dirty="0" smtClean="0"/>
          </a:p>
          <a:p>
            <a:r>
              <a:rPr lang="da-DK" dirty="0" smtClean="0"/>
              <a:t>Den individuelle udtrædelsesgodtgørelse fremgår af tidligere tilsendt pensionsoversigt </a:t>
            </a:r>
            <a:br>
              <a:rPr lang="da-DK" dirty="0" smtClean="0"/>
            </a:br>
            <a:r>
              <a:rPr lang="da-DK" dirty="0" smtClean="0"/>
              <a:t>pr. 1. januar 1997.</a:t>
            </a:r>
          </a:p>
          <a:p>
            <a:endParaRPr lang="da-DK" dirty="0" smtClean="0"/>
          </a:p>
          <a:p>
            <a:r>
              <a:rPr lang="da-DK" dirty="0" smtClean="0"/>
              <a:t>Udtrædelsesgodtgørelsen kan anvendes til livsvarig udbetaling. Der kan tilknyttes ægtefællepension/garantiperiode.</a:t>
            </a:r>
          </a:p>
          <a:p>
            <a:endParaRPr lang="da-DK" dirty="0" smtClean="0"/>
          </a:p>
        </p:txBody>
      </p:sp>
      <p:sp>
        <p:nvSpPr>
          <p:cNvPr id="267269" name="Slide Number Placeholder 5"/>
          <p:cNvSpPr txBox="1">
            <a:spLocks noGrp="1"/>
          </p:cNvSpPr>
          <p:nvPr/>
        </p:nvSpPr>
        <p:spPr bwMode="auto">
          <a:xfrm>
            <a:off x="7019925" y="6327775"/>
            <a:ext cx="295275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/>
          <a:lstStyle/>
          <a:p>
            <a:pPr algn="r" eaLnBrk="0" hangingPunct="0"/>
            <a:fld id="{73DD64CD-5B3F-4568-8F59-ADA16E899F97}" type="slidenum">
              <a:rPr lang="en-US" sz="800"/>
              <a:pPr algn="r" eaLnBrk="0" hangingPunct="0"/>
              <a:t>12</a:t>
            </a:fld>
            <a:endParaRPr lang="en-US" sz="80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BA0D15-4DDD-418B-BE0E-C11D992B9BBF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Udtrædelsesgodtgørelse - konverteret ordning (ansat før 1.4.1991)</a:t>
            </a:r>
            <a:endParaRPr lang="da-DK" dirty="0" smtClean="0"/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da-DK" dirty="0" smtClean="0"/>
              <a:t>Indbetales til Danica Pension ved fratrædelsen</a:t>
            </a:r>
          </a:p>
          <a:p>
            <a:endParaRPr lang="da-DK" dirty="0" smtClean="0"/>
          </a:p>
          <a:p>
            <a:r>
              <a:rPr lang="da-DK" dirty="0" smtClean="0"/>
              <a:t>EKSEMPEL:</a:t>
            </a:r>
          </a:p>
          <a:p>
            <a:pPr lvl="1"/>
            <a:r>
              <a:rPr lang="da-DK" dirty="0" smtClean="0"/>
              <a:t>Ansat i 					1976</a:t>
            </a:r>
          </a:p>
          <a:p>
            <a:pPr lvl="1"/>
            <a:r>
              <a:rPr lang="da-DK" dirty="0" smtClean="0"/>
              <a:t>Alder ved fratrædelsen			          	62 år</a:t>
            </a:r>
          </a:p>
          <a:p>
            <a:pPr lvl="1"/>
            <a:r>
              <a:rPr lang="da-DK" dirty="0" smtClean="0"/>
              <a:t>Pensionsalder				          	65 år</a:t>
            </a:r>
          </a:p>
          <a:p>
            <a:pPr lvl="1"/>
            <a:r>
              <a:rPr lang="da-DK" dirty="0" smtClean="0"/>
              <a:t>Udtrædelsesgodtgørelse (X-%=12,6%)		        kr.  225.641</a:t>
            </a:r>
          </a:p>
          <a:p>
            <a:endParaRPr lang="da-DK" dirty="0" smtClean="0"/>
          </a:p>
          <a:p>
            <a:r>
              <a:rPr lang="da-DK" dirty="0" smtClean="0"/>
              <a:t>Den individuelle udtrædelsesgodtgørelse fremgår af tidligere tilsendt pensionsoversigt </a:t>
            </a:r>
            <a:br>
              <a:rPr lang="da-DK" dirty="0" smtClean="0"/>
            </a:br>
            <a:r>
              <a:rPr lang="da-DK" dirty="0" smtClean="0"/>
              <a:t>pr. 1. januar 1997.</a:t>
            </a:r>
          </a:p>
          <a:p>
            <a:endParaRPr lang="da-DK" dirty="0" smtClean="0"/>
          </a:p>
          <a:p>
            <a:r>
              <a:rPr lang="da-DK" dirty="0" smtClean="0"/>
              <a:t>Udtrædelsesgodtgørelsen kan anvendes til livsvarig udbetaling. Der kan tilknyttes ægtefællepension/garantiperiode.</a:t>
            </a:r>
          </a:p>
          <a:p>
            <a:endParaRPr lang="da-DK" dirty="0" smtClean="0"/>
          </a:p>
        </p:txBody>
      </p:sp>
      <p:sp>
        <p:nvSpPr>
          <p:cNvPr id="268293" name="Slide Number Placeholder 5"/>
          <p:cNvSpPr txBox="1">
            <a:spLocks noGrp="1"/>
          </p:cNvSpPr>
          <p:nvPr/>
        </p:nvSpPr>
        <p:spPr bwMode="auto">
          <a:xfrm>
            <a:off x="7019925" y="6327775"/>
            <a:ext cx="295275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/>
          <a:lstStyle/>
          <a:p>
            <a:pPr algn="r" eaLnBrk="0" hangingPunct="0"/>
            <a:fld id="{57515BCF-217C-453D-A8C2-2DC65EF9BE3F}" type="slidenum">
              <a:rPr lang="en-US" sz="800"/>
              <a:pPr algn="r" eaLnBrk="0" hangingPunct="0"/>
              <a:t>13</a:t>
            </a:fld>
            <a:endParaRPr lang="en-US" sz="80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BA0D15-4DDD-418B-BE0E-C11D992B9BB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Hjælp og rådgivning  </a:t>
            </a:r>
            <a:endParaRPr lang="da-DK" dirty="0" smtClean="0"/>
          </a:p>
        </p:txBody>
      </p:sp>
      <p:sp>
        <p:nvSpPr>
          <p:cNvPr id="1269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Rådgivning fra Aon Hewitt:</a:t>
            </a:r>
          </a:p>
          <a:p>
            <a:endParaRPr lang="da-DK" dirty="0" smtClean="0"/>
          </a:p>
          <a:p>
            <a:pPr lvl="1"/>
            <a:r>
              <a:rPr lang="da-DK" dirty="0" smtClean="0"/>
              <a:t>Alle medarbejdere modtager brev fra Aon Hewitt og Danica Pension om mulighederne ved fratrædelse</a:t>
            </a:r>
          </a:p>
          <a:p>
            <a:pPr lvl="1"/>
            <a:r>
              <a:rPr lang="da-DK" dirty="0" smtClean="0"/>
              <a:t>Har du spørgsmål til Aon Hewitt er du velkommen til at ringe på 32 69 70 70 eller sende en mail til </a:t>
            </a:r>
            <a:r>
              <a:rPr lang="da-DK" dirty="0" err="1" smtClean="0">
                <a:hlinkClick r:id="rId2"/>
              </a:rPr>
              <a:t>pension@aon.dk</a:t>
            </a:r>
            <a:endParaRPr lang="da-DK" dirty="0" smtClean="0"/>
          </a:p>
          <a:p>
            <a:pPr lvl="1"/>
            <a:r>
              <a:rPr lang="da-DK" dirty="0" smtClean="0"/>
              <a:t>Plancheshowet kan ses på </a:t>
            </a:r>
            <a:r>
              <a:rPr lang="da-DK" dirty="0" err="1" smtClean="0"/>
              <a:t>www.minpension.dk</a:t>
            </a:r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r>
              <a:rPr lang="da-DK" dirty="0" smtClean="0">
                <a:hlinkClick r:id="rId3" action="ppaction://hlinkpres?slideindex=1&amp;slidetitle="/>
              </a:rPr>
              <a:t>Ledernes præsentation</a:t>
            </a:r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BA0D15-4DDD-418B-BE0E-C11D992B9BB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Dagens program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Mulighed med pensionsordningen ved fratrædelse</a:t>
            </a:r>
          </a:p>
          <a:p>
            <a:r>
              <a:rPr lang="da-DK" dirty="0" smtClean="0"/>
              <a:t>Fratrædelsesgodtgørelse</a:t>
            </a:r>
          </a:p>
          <a:p>
            <a:r>
              <a:rPr lang="da-DK" dirty="0" smtClean="0"/>
              <a:t>Efterløn </a:t>
            </a:r>
          </a:p>
          <a:p>
            <a:r>
              <a:rPr lang="da-DK" dirty="0" smtClean="0"/>
              <a:t>Udtrædelsesgodtgørelse – X%</a:t>
            </a:r>
          </a:p>
          <a:p>
            <a:r>
              <a:rPr lang="da-DK" dirty="0" smtClean="0"/>
              <a:t>Hjælp og rådgivning</a:t>
            </a:r>
          </a:p>
          <a:p>
            <a:r>
              <a:rPr lang="da-DK" dirty="0" smtClean="0"/>
              <a:t>Arbejde i udlandet (arbejdskrav til A-dagpenge og efterlønsregler) v/Lederne</a:t>
            </a:r>
          </a:p>
          <a:p>
            <a:endParaRPr lang="da-DK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BA0D15-4DDD-418B-BE0E-C11D992B9BB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latin typeface="Arial" pitchFamily="34" charset="0"/>
                <a:ea typeface="ＭＳ Ｐゴシック"/>
              </a:rPr>
              <a:t>Muligheder i Danica Pension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>
                <a:solidFill>
                  <a:srgbClr val="000000"/>
                </a:solidFill>
                <a:latin typeface="Arial" pitchFamily="34" charset="0"/>
                <a:ea typeface="ＭＳ Ｐゴシック"/>
                <a:cs typeface="Times New Roman" pitchFamily="18" charset="0"/>
              </a:rPr>
              <a:t>Ordningen kan efter nærmere aftale fortsætte med en ny arbejdsgiver. Bruger arbejdsgiveren et andet forsikringsselskab, kan opsparingen oftest flyttes mod et mindre gebyr</a:t>
            </a:r>
          </a:p>
          <a:p>
            <a:endParaRPr lang="da-DK" dirty="0" smtClean="0">
              <a:solidFill>
                <a:srgbClr val="000000"/>
              </a:solidFill>
              <a:latin typeface="Arial" pitchFamily="34" charset="0"/>
              <a:ea typeface="ＭＳ Ｐゴシック"/>
              <a:cs typeface="Times New Roman" pitchFamily="18" charset="0"/>
            </a:endParaRPr>
          </a:p>
          <a:p>
            <a:r>
              <a:rPr lang="da-DK" dirty="0" smtClean="0">
                <a:solidFill>
                  <a:srgbClr val="000000"/>
                </a:solidFill>
                <a:latin typeface="Arial" pitchFamily="34" charset="0"/>
                <a:ea typeface="ＭＳ Ｐゴシック"/>
                <a:cs typeface="Times New Roman" pitchFamily="18" charset="0"/>
              </a:rPr>
              <a:t>Ordningen kan efter nærmere aftale fortsættes privat. Se planche med ”Fortsæt Privat Pension”</a:t>
            </a:r>
          </a:p>
          <a:p>
            <a:endParaRPr lang="da-DK" dirty="0" smtClean="0">
              <a:solidFill>
                <a:srgbClr val="000000"/>
              </a:solidFill>
              <a:latin typeface="Arial" pitchFamily="34" charset="0"/>
              <a:ea typeface="ＭＳ Ｐゴシック"/>
              <a:cs typeface="Times New Roman" pitchFamily="18" charset="0"/>
            </a:endParaRPr>
          </a:p>
          <a:p>
            <a:r>
              <a:rPr lang="da-DK" dirty="0" smtClean="0">
                <a:solidFill>
                  <a:srgbClr val="000000"/>
                </a:solidFill>
                <a:latin typeface="Arial" pitchFamily="34" charset="0"/>
                <a:ea typeface="ＭＳ Ｐゴシック"/>
                <a:cs typeface="Times New Roman" pitchFamily="18" charset="0"/>
              </a:rPr>
              <a:t>Der kan opnås henstand med betaling af pensionsbidrag og bevare forsikringsdækning ved  dødsfald  og tab af erhvervsevne i op til 12 mdr. Præmie til risikodækningerne fratrækkes din opsparing. Præmien til risikodækningerne beregnes individuelt ud fra alder og køn.</a:t>
            </a:r>
          </a:p>
          <a:p>
            <a:endParaRPr lang="da-DK" dirty="0" smtClean="0">
              <a:solidFill>
                <a:srgbClr val="000000"/>
              </a:solidFill>
              <a:latin typeface="Arial" pitchFamily="34" charset="0"/>
              <a:ea typeface="ＭＳ Ｐゴシック"/>
              <a:cs typeface="Times New Roman" pitchFamily="18" charset="0"/>
            </a:endParaRPr>
          </a:p>
          <a:p>
            <a:r>
              <a:rPr lang="da-DK" dirty="0" smtClean="0">
                <a:solidFill>
                  <a:srgbClr val="000000"/>
                </a:solidFill>
                <a:latin typeface="Arial" pitchFamily="34" charset="0"/>
                <a:ea typeface="ＭＳ Ｐゴシック"/>
                <a:cs typeface="Times New Roman" pitchFamily="18" charset="0"/>
              </a:rPr>
              <a:t>Ordningen kan ændres til </a:t>
            </a:r>
            <a:r>
              <a:rPr lang="da-DK" dirty="0" err="1" smtClean="0">
                <a:solidFill>
                  <a:srgbClr val="000000"/>
                </a:solidFill>
                <a:latin typeface="Arial" pitchFamily="34" charset="0"/>
                <a:ea typeface="ＭＳ Ｐゴシック"/>
                <a:cs typeface="Times New Roman" pitchFamily="18" charset="0"/>
              </a:rPr>
              <a:t>fripolice</a:t>
            </a:r>
            <a:r>
              <a:rPr lang="da-DK" dirty="0" smtClean="0">
                <a:solidFill>
                  <a:srgbClr val="000000"/>
                </a:solidFill>
                <a:latin typeface="Arial" pitchFamily="34" charset="0"/>
                <a:ea typeface="ＭＳ Ｐゴシック"/>
                <a:cs typeface="Times New Roman" pitchFamily="18" charset="0"/>
              </a:rPr>
              <a:t> -  pensionsordning uden indbetaling.</a:t>
            </a:r>
            <a:fld id="{4B575DA6-7BAB-4B19-BC73-FB01986663CE}" type="slidenum">
              <a:rPr lang="da-DK" smtClean="0">
                <a:solidFill>
                  <a:srgbClr val="000000"/>
                </a:solidFill>
                <a:latin typeface="Arial" pitchFamily="34" charset="0"/>
                <a:ea typeface="ＭＳ Ｐゴシック"/>
                <a:cs typeface="Times New Roman" pitchFamily="18" charset="0"/>
              </a:rPr>
              <a:pPr/>
              <a:t>2</a:t>
            </a:fld>
            <a:endParaRPr lang="da-DK" dirty="0" smtClean="0">
              <a:solidFill>
                <a:srgbClr val="000000"/>
              </a:solidFill>
              <a:latin typeface="Arial" pitchFamily="34" charset="0"/>
              <a:ea typeface="ＭＳ Ｐゴシック"/>
              <a:cs typeface="Times New Roman" pitchFamily="18" charset="0"/>
            </a:endParaRPr>
          </a:p>
          <a:p>
            <a:endParaRPr lang="da-DK" dirty="0" smtClean="0">
              <a:solidFill>
                <a:srgbClr val="000000"/>
              </a:solidFill>
              <a:latin typeface="Arial" pitchFamily="34" charset="0"/>
              <a:ea typeface="ＭＳ Ｐゴシック"/>
              <a:cs typeface="Times New Roman" pitchFamily="18" charset="0"/>
            </a:endParaRPr>
          </a:p>
          <a:p>
            <a:r>
              <a:rPr lang="da-DK" dirty="0" smtClean="0">
                <a:solidFill>
                  <a:srgbClr val="000000"/>
                </a:solidFill>
                <a:latin typeface="Arial" pitchFamily="34" charset="0"/>
                <a:ea typeface="ＭＳ Ｐゴシック"/>
                <a:cs typeface="Times New Roman" pitchFamily="18" charset="0"/>
              </a:rPr>
              <a:t>Ordningen kan inden pensionsalder genkøbes. </a:t>
            </a:r>
            <a:r>
              <a:rPr lang="da-DK" dirty="0" err="1" smtClean="0">
                <a:solidFill>
                  <a:srgbClr val="000000"/>
                </a:solidFill>
                <a:latin typeface="Arial" pitchFamily="34" charset="0"/>
                <a:ea typeface="ＭＳ Ｐゴシック"/>
                <a:cs typeface="Times New Roman" pitchFamily="18" charset="0"/>
              </a:rPr>
              <a:t>Genkøb</a:t>
            </a:r>
            <a:r>
              <a:rPr lang="da-DK" dirty="0" smtClean="0">
                <a:solidFill>
                  <a:srgbClr val="000000"/>
                </a:solidFill>
                <a:latin typeface="Arial" pitchFamily="34" charset="0"/>
                <a:ea typeface="ＭＳ Ｐゴシック"/>
                <a:cs typeface="Times New Roman" pitchFamily="18" charset="0"/>
              </a:rPr>
              <a:t> sker i henhold til Danicas til enhver tid gældende regler. For eventuel udbetaling af genkøbsværdien skal Danica tilbageholde en statsafgift på 60%.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BA0D15-4DDD-418B-BE0E-C11D992B9BB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dirty="0" err="1" smtClean="0"/>
              <a:t>Gruppelivsdækninger</a:t>
            </a:r>
            <a:r>
              <a:rPr lang="da-DK" dirty="0" smtClean="0"/>
              <a:t>  i 2013 i Forende </a:t>
            </a:r>
            <a:r>
              <a:rPr lang="da-DK" dirty="0" err="1" smtClean="0"/>
              <a:t>Gruppeliv</a:t>
            </a:r>
            <a:r>
              <a:rPr lang="da-DK" dirty="0" smtClean="0"/>
              <a:t> (Summer)</a:t>
            </a:r>
          </a:p>
        </p:txBody>
      </p:sp>
      <p:graphicFrame>
        <p:nvGraphicFramePr>
          <p:cNvPr id="968750" name="Group 46"/>
          <p:cNvGraphicFramePr>
            <a:graphicFrameLocks noGrp="1"/>
          </p:cNvGraphicFramePr>
          <p:nvPr/>
        </p:nvGraphicFramePr>
        <p:xfrm>
          <a:off x="1018056" y="1499268"/>
          <a:ext cx="7107887" cy="25200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779887"/>
                <a:gridCol w="1332000"/>
                <a:gridCol w="1332000"/>
                <a:gridCol w="1332000"/>
                <a:gridCol w="1332000"/>
              </a:tblGrid>
              <a:tr h="504000">
                <a:tc>
                  <a:txBody>
                    <a:bodyPr/>
                    <a:lstStyle/>
                    <a:p>
                      <a:pPr marL="0" marR="0" lvl="0" indent="0" algn="l" defTabSz="2730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da-DK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Dækning</a:t>
                      </a:r>
                    </a:p>
                  </a:txBody>
                  <a:tcPr marL="36000" marR="36000" marT="36000" marB="3600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da-DK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da-DK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6000" marR="36000" marT="36000" marB="3600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da-DK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da-DK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6000" marR="36000" marT="36000" marB="36000" anchor="ctr" anchorCtr="1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da-DK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da-DK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6000" marR="36000" marT="36000" marB="3600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da-DK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da-DK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6000" marR="36000" marT="36000" marB="36000" anchor="ctr" anchorCtr="1" horzOverflow="overflow"/>
                </a:tc>
              </a:tr>
              <a:tr h="50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da-DK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Ved dødsfald</a:t>
                      </a:r>
                      <a:endParaRPr kumimoji="0" lang="da-DK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6000" marR="36000" marT="36000" marB="36000" anchor="ctr" anchorCtr="1" horzOverflow="overflow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rPr>
                        <a:t>Kr.1.431.048</a:t>
                      </a:r>
                      <a:endParaRPr lang="da-DK" sz="1400" b="0" i="0" u="none" strike="noStrike" kern="1200" baseline="0" dirty="0">
                        <a:solidFill>
                          <a:schemeClr val="tx1"/>
                        </a:solidFill>
                        <a:latin typeface="Times New Roman"/>
                        <a:ea typeface="ＭＳ Ｐゴシック"/>
                      </a:endParaRPr>
                    </a:p>
                  </a:txBody>
                  <a:tcPr marL="35941" marR="35941" marT="35941" marB="35941" anchor="ctr"/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rPr>
                        <a:t>Kr.  954.032</a:t>
                      </a:r>
                      <a:endParaRPr lang="da-DK" sz="1400" b="0" i="0" u="none" strike="noStrike" kern="1200" baseline="0" dirty="0">
                        <a:solidFill>
                          <a:schemeClr val="tx1"/>
                        </a:solidFill>
                        <a:latin typeface="Times New Roman"/>
                        <a:ea typeface="ＭＳ Ｐゴシック"/>
                      </a:endParaRPr>
                    </a:p>
                  </a:txBody>
                  <a:tcPr marL="35941" marR="35941" marT="35941" marB="35941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rPr>
                        <a:t>Kr.  477.016</a:t>
                      </a:r>
                      <a:endParaRPr lang="da-DK" sz="1400" b="0" i="0" u="none" strike="noStrike" kern="1200" baseline="0" dirty="0">
                        <a:solidFill>
                          <a:schemeClr val="tx1"/>
                        </a:solidFill>
                        <a:latin typeface="Times New Roman"/>
                        <a:ea typeface="ＭＳ Ｐゴシック"/>
                      </a:endParaRPr>
                    </a:p>
                  </a:txBody>
                  <a:tcPr marL="35941" marR="35941" marT="35941" marB="35941" anchor="ctr"/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rPr>
                        <a:t>Kr.  238.508</a:t>
                      </a:r>
                      <a:endParaRPr lang="da-DK" sz="1400" b="0" i="0" u="none" strike="noStrike" kern="1200" baseline="0" dirty="0">
                        <a:solidFill>
                          <a:schemeClr val="tx1"/>
                        </a:solidFill>
                        <a:latin typeface="Times New Roman"/>
                        <a:ea typeface="ＭＳ Ｐゴシック"/>
                      </a:endParaRPr>
                    </a:p>
                  </a:txBody>
                  <a:tcPr marL="35941" marR="35941" marT="35941" marB="35941" anchor="ctr"/>
                </a:tc>
              </a:tr>
              <a:tr h="50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da-DK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Ved tab af erhvervsevne</a:t>
                      </a:r>
                      <a:endParaRPr kumimoji="0" lang="da-DK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6000" marR="36000" marT="36000" marB="36000" anchor="ctr" anchorCtr="1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400" b="0" i="0" u="none" strike="noStrike" kern="1200" baseline="0" dirty="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rPr>
                        <a:t>Kr.   </a:t>
                      </a:r>
                      <a:r>
                        <a:rPr lang="da-D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rPr>
                        <a:t>477.016</a:t>
                      </a:r>
                      <a:endParaRPr lang="da-DK" sz="1400" b="0" i="0" u="none" strike="noStrike" kern="1200" baseline="0" dirty="0">
                        <a:solidFill>
                          <a:schemeClr val="tx1"/>
                        </a:solidFill>
                        <a:latin typeface="Times New Roman"/>
                        <a:ea typeface="ＭＳ Ｐゴシック"/>
                      </a:endParaRPr>
                    </a:p>
                  </a:txBody>
                  <a:tcPr marL="35941" marR="35941" marT="35941" marB="35941" anchor="ctr"/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rPr>
                        <a:t>Kr.  477.016</a:t>
                      </a:r>
                      <a:endParaRPr lang="da-DK" sz="1400" b="0" i="0" u="none" strike="noStrike" kern="1200" baseline="0" dirty="0">
                        <a:solidFill>
                          <a:schemeClr val="tx1"/>
                        </a:solidFill>
                        <a:latin typeface="Times New Roman"/>
                        <a:ea typeface="ＭＳ Ｐゴシック"/>
                      </a:endParaRPr>
                    </a:p>
                  </a:txBody>
                  <a:tcPr marL="35941" marR="35941" marT="35941" marB="35941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rPr>
                        <a:t>Kr.  238.508</a:t>
                      </a:r>
                      <a:endParaRPr lang="da-DK" sz="1400" b="0" i="0" u="none" strike="noStrike" kern="1200" baseline="0" dirty="0">
                        <a:solidFill>
                          <a:srgbClr val="000000"/>
                        </a:solidFill>
                        <a:latin typeface="Times New Roman"/>
                        <a:ea typeface="ＭＳ Ｐゴシック"/>
                      </a:endParaRPr>
                    </a:p>
                  </a:txBody>
                  <a:tcPr marL="35941" marR="35941" marT="35941" marB="35941" anchor="ctr"/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rPr>
                        <a:t>Kr.  238.508</a:t>
                      </a:r>
                      <a:endParaRPr lang="da-DK" sz="1400" b="0" i="0" u="none" strike="noStrike" kern="1200" baseline="0" dirty="0">
                        <a:solidFill>
                          <a:schemeClr val="tx1"/>
                        </a:solidFill>
                        <a:latin typeface="Times New Roman"/>
                        <a:ea typeface="ＭＳ Ｐゴシック"/>
                      </a:endParaRPr>
                    </a:p>
                  </a:txBody>
                  <a:tcPr marL="35941" marR="35941" marT="35941" marB="35941" anchor="ctr"/>
                </a:tc>
              </a:tr>
              <a:tr h="50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da-DK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Ved kritisk sygdom</a:t>
                      </a:r>
                      <a:endParaRPr kumimoji="0" lang="da-DK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6000" marR="36000" marT="36000" marB="36000" anchor="ctr" anchorCtr="1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400" b="0" i="0" u="none" strike="noStrike" kern="1200" baseline="0" dirty="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rPr>
                        <a:t>Kr.   </a:t>
                      </a:r>
                      <a:r>
                        <a:rPr lang="da-D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rPr>
                        <a:t>205.611</a:t>
                      </a:r>
                      <a:endParaRPr lang="da-DK" sz="1400" b="0" i="0" u="none" strike="noStrike" kern="1200" baseline="0" dirty="0">
                        <a:solidFill>
                          <a:schemeClr val="tx1"/>
                        </a:solidFill>
                        <a:latin typeface="Times New Roman"/>
                        <a:ea typeface="ＭＳ Ｐゴシック"/>
                      </a:endParaRPr>
                    </a:p>
                  </a:txBody>
                  <a:tcPr marL="35941" marR="35941" marT="35941" marB="35941" anchor="ctr"/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rPr>
                        <a:t>Kr.  205.611</a:t>
                      </a:r>
                      <a:endParaRPr lang="da-DK" sz="1400" b="0" i="0" u="none" strike="noStrike" kern="1200" baseline="0" dirty="0">
                        <a:solidFill>
                          <a:schemeClr val="tx1"/>
                        </a:solidFill>
                        <a:latin typeface="Times New Roman"/>
                        <a:ea typeface="ＭＳ Ｐゴシック"/>
                      </a:endParaRPr>
                    </a:p>
                  </a:txBody>
                  <a:tcPr marL="35941" marR="35941" marT="35941" marB="35941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400" b="0" i="0" u="none" strike="noStrike" kern="1200" baseline="0" dirty="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rPr>
                        <a:t>Kr.  </a:t>
                      </a:r>
                      <a:r>
                        <a:rPr lang="da-D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rPr>
                        <a:t>102.804</a:t>
                      </a:r>
                      <a:endParaRPr lang="da-DK" sz="1400" b="0" i="0" u="none" strike="noStrike" kern="1200" baseline="0" dirty="0">
                        <a:solidFill>
                          <a:schemeClr val="tx1"/>
                        </a:solidFill>
                        <a:latin typeface="Times New Roman"/>
                        <a:ea typeface="ＭＳ Ｐゴシック"/>
                      </a:endParaRPr>
                    </a:p>
                  </a:txBody>
                  <a:tcPr marL="35941" marR="35941" marT="35941" marB="35941" anchor="ctr"/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400" b="0" i="0" u="none" strike="noStrike" kern="1200" baseline="0" dirty="0" smtClean="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rPr>
                        <a:t>Kr.  102.804</a:t>
                      </a:r>
                      <a:endParaRPr lang="da-DK" sz="1400" b="0" i="0" u="none" strike="noStrike" kern="1200" baseline="0" dirty="0">
                        <a:solidFill>
                          <a:schemeClr val="tx1"/>
                        </a:solidFill>
                        <a:latin typeface="Times New Roman"/>
                        <a:ea typeface="ＭＳ Ｐゴシック"/>
                      </a:endParaRPr>
                    </a:p>
                  </a:txBody>
                  <a:tcPr marL="35941" marR="35941" marT="35941" marB="35941" anchor="ctr"/>
                </a:tc>
              </a:tr>
              <a:tr h="50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da-DK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Mdl. præmie p.t.</a:t>
                      </a:r>
                      <a:endParaRPr kumimoji="0" lang="da-DK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6000" marR="36000" marT="36000" marB="36000" anchor="ctr" anchorCtr="1" horzOverflow="overflow"/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400" b="1" i="0" u="none" strike="noStrike" kern="1200" baseline="0" dirty="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rPr>
                        <a:t>Kr.  </a:t>
                      </a:r>
                      <a:r>
                        <a:rPr lang="da-DK" sz="1400" b="1" i="0" u="none" strike="noStrike" kern="1200" baseline="0" dirty="0" smtClean="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rPr>
                        <a:t>475</a:t>
                      </a:r>
                      <a:endParaRPr lang="da-DK" sz="1400" b="1" i="0" u="none" strike="noStrike" kern="1200" baseline="0" dirty="0">
                        <a:solidFill>
                          <a:schemeClr val="tx1"/>
                        </a:solidFill>
                        <a:latin typeface="Times New Roman"/>
                        <a:ea typeface="ＭＳ Ｐゴシック"/>
                      </a:endParaRPr>
                    </a:p>
                  </a:txBody>
                  <a:tcPr marL="35941" marR="35941" marT="35941" marB="35941" anchor="ctr"/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400" b="1" i="0" u="none" strike="noStrike" kern="1200" baseline="0" dirty="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rPr>
                        <a:t>Kr.  </a:t>
                      </a:r>
                      <a:r>
                        <a:rPr lang="da-DK" sz="1400" b="1" i="0" u="none" strike="noStrike" kern="1200" baseline="0" dirty="0" smtClean="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rPr>
                        <a:t>380</a:t>
                      </a:r>
                      <a:endParaRPr lang="da-DK" sz="1400" b="1" i="0" u="none" strike="noStrike" kern="1200" baseline="0" dirty="0">
                        <a:solidFill>
                          <a:schemeClr val="tx1"/>
                        </a:solidFill>
                        <a:latin typeface="Times New Roman"/>
                        <a:ea typeface="ＭＳ Ｐゴシック"/>
                      </a:endParaRPr>
                    </a:p>
                  </a:txBody>
                  <a:tcPr marL="35941" marR="35941" marT="35941" marB="35941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400" b="1" i="0" u="none" strike="noStrike" kern="1200" baseline="0" dirty="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rPr>
                        <a:t>Kr. </a:t>
                      </a:r>
                      <a:r>
                        <a:rPr lang="da-DK" sz="1400" b="1" i="0" u="none" strike="noStrike" kern="1200" baseline="0" dirty="0" smtClean="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rPr>
                        <a:t>190</a:t>
                      </a:r>
                      <a:endParaRPr lang="da-DK" sz="1400" b="1" i="0" u="none" strike="noStrike" kern="1200" baseline="0" dirty="0">
                        <a:solidFill>
                          <a:schemeClr val="tx1"/>
                        </a:solidFill>
                        <a:latin typeface="Times New Roman"/>
                        <a:ea typeface="ＭＳ Ｐゴシック"/>
                      </a:endParaRPr>
                    </a:p>
                  </a:txBody>
                  <a:tcPr marL="35941" marR="35941" marT="35941" marB="35941" anchor="ctr"/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400" b="1" i="0" u="none" strike="noStrike" kern="1200" baseline="0" dirty="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rPr>
                        <a:t>Kr. </a:t>
                      </a:r>
                      <a:r>
                        <a:rPr lang="da-DK" sz="1400" b="1" i="0" u="none" strike="noStrike" kern="1200" baseline="0" dirty="0" smtClean="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rPr>
                        <a:t>140</a:t>
                      </a:r>
                      <a:endParaRPr lang="da-DK" sz="1400" b="1" i="0" u="none" strike="noStrike" kern="1200" baseline="0" dirty="0">
                        <a:solidFill>
                          <a:schemeClr val="tx1"/>
                        </a:solidFill>
                        <a:latin typeface="Times New Roman"/>
                        <a:ea typeface="ＭＳ Ｐゴシック"/>
                      </a:endParaRPr>
                    </a:p>
                  </a:txBody>
                  <a:tcPr marL="35941" marR="35941" marT="35941" marB="35941" anchor="ctr"/>
                </a:tc>
              </a:tr>
            </a:tbl>
          </a:graphicData>
        </a:graphic>
      </p:graphicFrame>
      <p:sp>
        <p:nvSpPr>
          <p:cNvPr id="7211" name="Rectangle 41"/>
          <p:cNvSpPr>
            <a:spLocks noChangeArrowheads="1"/>
          </p:cNvSpPr>
          <p:nvPr/>
        </p:nvSpPr>
        <p:spPr bwMode="auto">
          <a:xfrm>
            <a:off x="712788" y="4481513"/>
            <a:ext cx="247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da-DK" sz="2000" b="1">
                <a:solidFill>
                  <a:srgbClr val="000000"/>
                </a:solidFill>
                <a:latin typeface="Times New Roman" pitchFamily="18" charset="0"/>
              </a:rPr>
              <a:t> </a:t>
            </a:r>
            <a:endParaRPr lang="da-DK" sz="2000">
              <a:latin typeface="Times New Roman" pitchFamily="18" charset="0"/>
            </a:endParaRPr>
          </a:p>
        </p:txBody>
      </p:sp>
      <p:sp>
        <p:nvSpPr>
          <p:cNvPr id="7212" name="Rectangle 42"/>
          <p:cNvSpPr>
            <a:spLocks noChangeArrowheads="1"/>
          </p:cNvSpPr>
          <p:nvPr/>
        </p:nvSpPr>
        <p:spPr bwMode="auto">
          <a:xfrm>
            <a:off x="1299411" y="4426201"/>
            <a:ext cx="6545178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lnSpc>
                <a:spcPct val="95000"/>
              </a:lnSpc>
              <a:spcBef>
                <a:spcPct val="15000"/>
              </a:spcBef>
              <a:spcAft>
                <a:spcPct val="35000"/>
              </a:spcAft>
              <a:buClr>
                <a:schemeClr val="hlink"/>
              </a:buClr>
              <a:buFont typeface="Wingdings 3" pitchFamily="18" charset="2"/>
              <a:buNone/>
            </a:pPr>
            <a:r>
              <a:rPr lang="da-DK" sz="1400" b="1" dirty="0">
                <a:solidFill>
                  <a:schemeClr val="accent2"/>
                </a:solidFill>
              </a:rPr>
              <a:t>	</a:t>
            </a:r>
            <a:r>
              <a:rPr lang="da-DK" sz="1400" b="1" dirty="0" smtClean="0"/>
              <a:t>Dækningerne bortfalder 6. mdr. efter fratrædelsen</a:t>
            </a:r>
          </a:p>
          <a:p>
            <a:pPr marL="342900" indent="-342900" algn="ctr" eaLnBrk="0" hangingPunct="0">
              <a:lnSpc>
                <a:spcPct val="95000"/>
              </a:lnSpc>
              <a:spcBef>
                <a:spcPct val="15000"/>
              </a:spcBef>
              <a:spcAft>
                <a:spcPct val="35000"/>
              </a:spcAft>
              <a:buClr>
                <a:schemeClr val="hlink"/>
              </a:buClr>
            </a:pPr>
            <a:r>
              <a:rPr lang="da-DK" sz="1400" b="1" dirty="0">
                <a:solidFill>
                  <a:srgbClr val="000000"/>
                </a:solidFill>
                <a:cs typeface="Times New Roman" pitchFamily="18" charset="0"/>
              </a:rPr>
              <a:t>Dækningen ved dødsfald og kritisk sygdom kan videreføres uden afgivelse af helbredsoplysninger. Se </a:t>
            </a:r>
            <a:r>
              <a:rPr lang="da-DK" sz="1400" b="1" dirty="0" smtClean="0">
                <a:solidFill>
                  <a:srgbClr val="000000"/>
                </a:solidFill>
                <a:cs typeface="Times New Roman" pitchFamily="18" charset="0"/>
              </a:rPr>
              <a:t>planche   </a:t>
            </a:r>
            <a:r>
              <a:rPr lang="da-DK" sz="1400" b="1" dirty="0">
                <a:solidFill>
                  <a:srgbClr val="000000"/>
                </a:solidFill>
                <a:cs typeface="Times New Roman" pitchFamily="18" charset="0"/>
              </a:rPr>
              <a:t>”Fortsæt Privat Pension”</a:t>
            </a:r>
          </a:p>
          <a:p>
            <a:pPr marL="342900" indent="-342900" algn="ctr" eaLnBrk="0" hangingPunct="0">
              <a:lnSpc>
                <a:spcPct val="95000"/>
              </a:lnSpc>
              <a:spcBef>
                <a:spcPct val="15000"/>
              </a:spcBef>
              <a:spcAft>
                <a:spcPct val="35000"/>
              </a:spcAft>
              <a:buClr>
                <a:schemeClr val="hlink"/>
              </a:buClr>
              <a:buFont typeface="Wingdings 3" pitchFamily="18" charset="2"/>
              <a:buNone/>
            </a:pPr>
            <a:endParaRPr lang="da-DK" sz="1400" b="1" dirty="0" smtClean="0"/>
          </a:p>
          <a:p>
            <a:pPr marL="342900" indent="-342900" algn="ctr" eaLnBrk="0" hangingPunct="0">
              <a:lnSpc>
                <a:spcPct val="95000"/>
              </a:lnSpc>
              <a:spcBef>
                <a:spcPct val="15000"/>
              </a:spcBef>
              <a:spcAft>
                <a:spcPct val="35000"/>
              </a:spcAft>
              <a:buClr>
                <a:schemeClr val="hlink"/>
              </a:buClr>
              <a:buFont typeface="Wingdings 3" pitchFamily="18" charset="2"/>
              <a:buNone/>
            </a:pPr>
            <a:endParaRPr lang="da-DK" sz="1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DC0832-6F87-46EE-A5EE-4C2B17ADAA2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Gruppelivsdækninger</a:t>
            </a:r>
            <a:r>
              <a:rPr lang="da-DK" dirty="0" smtClean="0"/>
              <a:t> i 2013 i Forende </a:t>
            </a:r>
            <a:r>
              <a:rPr lang="da-DK" dirty="0" err="1" smtClean="0"/>
              <a:t>Gruppeliv</a:t>
            </a:r>
            <a:r>
              <a:rPr lang="da-DK" dirty="0" smtClean="0"/>
              <a:t> (summer)</a:t>
            </a:r>
            <a:endParaRPr lang="da-DK" dirty="0"/>
          </a:p>
        </p:txBody>
      </p:sp>
      <p:sp>
        <p:nvSpPr>
          <p:cNvPr id="15257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da-DK" dirty="0" smtClean="0"/>
          </a:p>
          <a:p>
            <a:r>
              <a:rPr lang="da-DK" dirty="0" smtClean="0"/>
              <a:t>Ved fratrædelse mellem 60 og 65 år kan </a:t>
            </a:r>
            <a:r>
              <a:rPr lang="da-DK" dirty="0" err="1" smtClean="0"/>
              <a:t>dødsdækningen</a:t>
            </a:r>
            <a:r>
              <a:rPr lang="da-DK" dirty="0" smtClean="0"/>
              <a:t> opretholdes indtil det 65. år – </a:t>
            </a:r>
            <a:r>
              <a:rPr lang="da-DK" b="1" dirty="0" smtClean="0"/>
              <a:t>gælder kun konverteret ordning – oprettet før 1.4.1991</a:t>
            </a:r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pPr>
              <a:buNone/>
            </a:pPr>
            <a:endParaRPr lang="da-DK" dirty="0" smtClean="0"/>
          </a:p>
          <a:p>
            <a:pPr lvl="1"/>
            <a:r>
              <a:rPr lang="da-DK" dirty="0" smtClean="0"/>
              <a:t>Ingen dækning ved kritisk sygdom</a:t>
            </a:r>
          </a:p>
          <a:p>
            <a:pPr lvl="1"/>
            <a:r>
              <a:rPr lang="da-DK" dirty="0" smtClean="0"/>
              <a:t>Ingen </a:t>
            </a:r>
            <a:r>
              <a:rPr lang="da-DK" dirty="0" err="1" smtClean="0"/>
              <a:t>invalidesum</a:t>
            </a:r>
            <a:endParaRPr lang="da-DK" dirty="0" smtClean="0"/>
          </a:p>
          <a:p>
            <a:r>
              <a:rPr lang="da-DK" dirty="0" smtClean="0"/>
              <a:t>Ordningen administreres af </a:t>
            </a:r>
            <a:r>
              <a:rPr lang="da-DK" dirty="0" err="1" smtClean="0"/>
              <a:t>SAS’s</a:t>
            </a:r>
            <a:r>
              <a:rPr lang="da-DK" dirty="0" smtClean="0"/>
              <a:t> </a:t>
            </a:r>
            <a:r>
              <a:rPr lang="da-DK" dirty="0" err="1" smtClean="0"/>
              <a:t>Lønafdeling</a:t>
            </a:r>
            <a:endParaRPr lang="da-DK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12788" y="2013990"/>
          <a:ext cx="6096000" cy="818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447307">
                <a:tc>
                  <a:txBody>
                    <a:bodyPr/>
                    <a:lstStyle/>
                    <a:p>
                      <a:r>
                        <a:rPr lang="da-DK" sz="1200" dirty="0" err="1" smtClean="0"/>
                        <a:t>Dødsdækning</a:t>
                      </a:r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 smtClean="0"/>
                        <a:t>Kr. 1.431.048</a:t>
                      </a:r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 smtClean="0"/>
                        <a:t> Kr. 954.032</a:t>
                      </a:r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 smtClean="0"/>
                        <a:t>Kr. 477.016</a:t>
                      </a:r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 smtClean="0"/>
                        <a:t>Kr. 238.508</a:t>
                      </a:r>
                      <a:endParaRPr lang="da-DK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Mdl. præmie</a:t>
                      </a:r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 smtClean="0"/>
                        <a:t>237,50</a:t>
                      </a:r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 smtClean="0"/>
                        <a:t>190,00</a:t>
                      </a:r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 smtClean="0"/>
                        <a:t>95,00</a:t>
                      </a:r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 smtClean="0"/>
                        <a:t>70,00</a:t>
                      </a:r>
                      <a:endParaRPr lang="da-DK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BA0D15-4DDD-418B-BE0E-C11D992B9BB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Muligheder i ”Fortsat Privat Pension” – Tab af erhvervsevnedækning  </a:t>
            </a:r>
            <a:endParaRPr lang="da-DK" dirty="0" smtClean="0"/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Fortsættelse af Tab af erhvervsevnedækning i Danica Pension</a:t>
            </a:r>
          </a:p>
          <a:p>
            <a:pPr lvl="1"/>
            <a:r>
              <a:rPr lang="da-DK" dirty="0" smtClean="0"/>
              <a:t>Ved  tab af erhvervsevnedækning kan vælges enten 20% eller 40% af løn  i årlig dækning </a:t>
            </a:r>
          </a:p>
          <a:p>
            <a:endParaRPr lang="da-DK" dirty="0" smtClean="0"/>
          </a:p>
          <a:p>
            <a:r>
              <a:rPr lang="da-DK" dirty="0" smtClean="0"/>
              <a:t>Månedlig præmie (2013) for forsættelse af Tab af erhvervsevnedækning i Danica Pension</a:t>
            </a:r>
          </a:p>
          <a:p>
            <a:pPr lvl="1">
              <a:tabLst>
                <a:tab pos="4211638" algn="l"/>
              </a:tabLst>
            </a:pPr>
            <a:r>
              <a:rPr lang="da-DK" dirty="0" smtClean="0"/>
              <a:t>Månedlig præmie pr. kr. 10.000 i dækning	kr.    37,85</a:t>
            </a:r>
          </a:p>
          <a:p>
            <a:pPr lvl="1"/>
            <a:r>
              <a:rPr lang="da-DK" dirty="0" smtClean="0"/>
              <a:t>Såfremt forsikringsdækningerne forhøjes, skal der afleveres tilfredsstillende helbredsoplysninger</a:t>
            </a:r>
          </a:p>
          <a:p>
            <a:pPr lvl="1"/>
            <a:r>
              <a:rPr lang="da-DK" dirty="0" smtClean="0"/>
              <a:t>Præmie til opsparing i Danica Pension skal være af mindst samme størrelse som præmien til Tab af erhvervsevnedækningen, dog minimum 1.000 kr. pr. måned</a:t>
            </a:r>
          </a:p>
          <a:p>
            <a:pPr lvl="1"/>
            <a:r>
              <a:rPr lang="da-DK" dirty="0" smtClean="0"/>
              <a:t>Dækningen udbetales, hvis du mister mindst 50% af erhvervsevnen inden alder 65 år</a:t>
            </a:r>
          </a:p>
          <a:p>
            <a:pPr lvl="1"/>
            <a:r>
              <a:rPr lang="da-DK" dirty="0" smtClean="0"/>
              <a:t>Mulighederne gælder ikke, hvis du bliver omfattet af en pensionsordning i Danica Pension via en ny arbejdsgiver. </a:t>
            </a:r>
          </a:p>
        </p:txBody>
      </p:sp>
      <p:sp>
        <p:nvSpPr>
          <p:cNvPr id="254981" name="Slide Number Placeholder 5"/>
          <p:cNvSpPr txBox="1">
            <a:spLocks noGrp="1"/>
          </p:cNvSpPr>
          <p:nvPr/>
        </p:nvSpPr>
        <p:spPr bwMode="auto">
          <a:xfrm>
            <a:off x="7019925" y="6327775"/>
            <a:ext cx="295275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/>
          <a:lstStyle/>
          <a:p>
            <a:pPr algn="r" eaLnBrk="0" hangingPunct="0"/>
            <a:fld id="{BF0D3D35-CE00-4D78-B340-F73AB0C41FA0}" type="slidenum">
              <a:rPr lang="en-US" sz="800"/>
              <a:pPr algn="r" eaLnBrk="0" hangingPunct="0"/>
              <a:t>5</a:t>
            </a:fld>
            <a:endParaRPr lang="en-US" sz="80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BA0D15-4DDD-418B-BE0E-C11D992B9BB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Muligheder i ”Fortsat Privat Pension” – Dødsdækning og kritisk sygdom  </a:t>
            </a:r>
            <a:endParaRPr lang="da-DK" dirty="0" smtClean="0"/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dirty="0" smtClean="0"/>
          </a:p>
          <a:p>
            <a:r>
              <a:rPr lang="da-DK" dirty="0" smtClean="0"/>
              <a:t>Fortsættelse af dækningerne fra Forenede </a:t>
            </a:r>
            <a:r>
              <a:rPr lang="da-DK" dirty="0" err="1" smtClean="0"/>
              <a:t>Gruppeliv</a:t>
            </a:r>
            <a:r>
              <a:rPr lang="da-DK" dirty="0" smtClean="0"/>
              <a:t> indtil 65 år</a:t>
            </a:r>
          </a:p>
          <a:p>
            <a:pPr lvl="1"/>
            <a:r>
              <a:rPr lang="da-DK" dirty="0" smtClean="0"/>
              <a:t>Ved dødsfald kan vælges kr. 469.200, kr. 938.400 eller kr. 1.564.167</a:t>
            </a:r>
          </a:p>
          <a:p>
            <a:pPr lvl="1"/>
            <a:r>
              <a:rPr lang="da-DK" dirty="0" smtClean="0"/>
              <a:t>Ved kritisk sygdom kan vælges kr. 142.900, kr. 258.300 eller kr. 466.000</a:t>
            </a:r>
          </a:p>
          <a:p>
            <a:pPr lvl="1"/>
            <a:r>
              <a:rPr lang="da-DK" dirty="0" err="1" smtClean="0"/>
              <a:t>Engangssum</a:t>
            </a:r>
            <a:r>
              <a:rPr lang="da-DK" dirty="0" smtClean="0"/>
              <a:t> ved tab af erhvervsevne kan ikke videreføres</a:t>
            </a:r>
            <a:br>
              <a:rPr lang="da-DK" dirty="0" smtClean="0"/>
            </a:br>
            <a:endParaRPr lang="da-DK" dirty="0" smtClean="0"/>
          </a:p>
          <a:p>
            <a:r>
              <a:rPr lang="da-DK" dirty="0" smtClean="0"/>
              <a:t>Månedlig præmie (2013):</a:t>
            </a:r>
          </a:p>
          <a:p>
            <a:r>
              <a:rPr lang="da-DK" dirty="0" smtClean="0"/>
              <a:t>Dødsfald	kr.    477.016		kr.   71,55</a:t>
            </a:r>
            <a:br>
              <a:rPr lang="da-DK" dirty="0" smtClean="0"/>
            </a:br>
            <a:r>
              <a:rPr lang="da-DK" dirty="0" smtClean="0"/>
              <a:t>		kr.    954.032		kr. 143,10</a:t>
            </a:r>
            <a:br>
              <a:rPr lang="da-DK" dirty="0" smtClean="0"/>
            </a:br>
            <a:r>
              <a:rPr lang="da-DK" dirty="0" smtClean="0"/>
              <a:t>                                 kr. 1.590.053		kr. 238,50</a:t>
            </a:r>
          </a:p>
          <a:p>
            <a:r>
              <a:rPr lang="da-DK" dirty="0" smtClean="0"/>
              <a:t>Kritisk sygdom</a:t>
            </a:r>
            <a:br>
              <a:rPr lang="da-DK" dirty="0" smtClean="0"/>
            </a:br>
            <a:r>
              <a:rPr lang="da-DK" dirty="0" smtClean="0"/>
              <a:t>                          	kr.   142.900		kr.  120,00</a:t>
            </a:r>
            <a:br>
              <a:rPr lang="da-DK" dirty="0" smtClean="0"/>
            </a:br>
            <a:r>
              <a:rPr lang="da-DK" dirty="0" smtClean="0"/>
              <a:t>		kr.   258.300		kr.  216,90</a:t>
            </a:r>
            <a:br>
              <a:rPr lang="da-DK" dirty="0" smtClean="0"/>
            </a:br>
            <a:r>
              <a:rPr lang="da-DK" dirty="0" smtClean="0"/>
              <a:t>		kr.   466.000		kr.  391,30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Overskydende præmie anvende til 10 år ophørende ratepension.</a:t>
            </a:r>
          </a:p>
          <a:p>
            <a:r>
              <a:rPr lang="da-DK" dirty="0" smtClean="0"/>
              <a:t>Forhøjelse af bestående dækninger kræver afgivelse af tilfredsstillende helbredsoplysninger</a:t>
            </a:r>
          </a:p>
        </p:txBody>
      </p:sp>
      <p:sp>
        <p:nvSpPr>
          <p:cNvPr id="254981" name="Slide Number Placeholder 5"/>
          <p:cNvSpPr txBox="1">
            <a:spLocks noGrp="1"/>
          </p:cNvSpPr>
          <p:nvPr/>
        </p:nvSpPr>
        <p:spPr bwMode="auto">
          <a:xfrm>
            <a:off x="7019925" y="6327775"/>
            <a:ext cx="295275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/>
          <a:lstStyle/>
          <a:p>
            <a:pPr algn="r" eaLnBrk="0" hangingPunct="0"/>
            <a:fld id="{BF0D3D35-CE00-4D78-B340-F73AB0C41FA0}" type="slidenum">
              <a:rPr lang="en-US" sz="800"/>
              <a:pPr algn="r" eaLnBrk="0" hangingPunct="0"/>
              <a:t>6</a:t>
            </a:fld>
            <a:endParaRPr lang="en-US" sz="80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BA0D15-4DDD-418B-BE0E-C11D992B9BB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Udbetaling af fratrædelsesgodtgørelse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Fratrædelsesgodtgørelser - bortset fra et grundbeløb på kr. 8.000 - medregnes i den personlige indtægt</a:t>
            </a:r>
          </a:p>
          <a:p>
            <a:r>
              <a:rPr lang="da-DK" dirty="0" smtClean="0"/>
              <a:t>Medarbejdere (SAS) kan helt eller delvis indbetale den skattepligtige del af fratrædelsesgodtgørelsen til en pensionsordning</a:t>
            </a:r>
          </a:p>
          <a:p>
            <a:r>
              <a:rPr lang="da-DK" dirty="0" smtClean="0"/>
              <a:t>Der sker ikke modregning i A-dagpenge og efterløn for en fratrædelsesgodtgørelse indbetalt efter alder 60 år. </a:t>
            </a:r>
          </a:p>
          <a:p>
            <a:r>
              <a:rPr lang="da-DK" dirty="0" smtClean="0"/>
              <a:t>!! NB </a:t>
            </a:r>
            <a:r>
              <a:rPr lang="da-DK" dirty="0" err="1" smtClean="0"/>
              <a:t>NB</a:t>
            </a:r>
            <a:r>
              <a:rPr lang="da-DK" dirty="0" smtClean="0"/>
              <a:t> </a:t>
            </a:r>
            <a:r>
              <a:rPr lang="da-DK" dirty="0" err="1" smtClean="0"/>
              <a:t>NB</a:t>
            </a:r>
            <a:r>
              <a:rPr lang="da-DK" dirty="0" smtClean="0"/>
              <a:t> !! </a:t>
            </a:r>
            <a:br>
              <a:rPr lang="da-DK" dirty="0" smtClean="0"/>
            </a:br>
            <a:r>
              <a:rPr lang="da-DK" dirty="0" smtClean="0"/>
              <a:t>Det er en forudsætning, at man har/er opsagt med </a:t>
            </a:r>
            <a:r>
              <a:rPr lang="da-DK" dirty="0" err="1" smtClean="0"/>
              <a:t>SAS’s</a:t>
            </a:r>
            <a:r>
              <a:rPr lang="da-DK" dirty="0" smtClean="0"/>
              <a:t> opsigelsesvarsel på normalt 6 måneder.</a:t>
            </a:r>
          </a:p>
        </p:txBody>
      </p:sp>
      <p:sp>
        <p:nvSpPr>
          <p:cNvPr id="1029" name="Slide Number Placeholder 5"/>
          <p:cNvSpPr txBox="1">
            <a:spLocks noGrp="1"/>
          </p:cNvSpPr>
          <p:nvPr/>
        </p:nvSpPr>
        <p:spPr bwMode="auto">
          <a:xfrm>
            <a:off x="7019925" y="6327775"/>
            <a:ext cx="295275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/>
          <a:lstStyle/>
          <a:p>
            <a:pPr algn="r" eaLnBrk="0" hangingPunct="0"/>
            <a:fld id="{4F7B3E50-4119-4AD4-9CD2-DE930E39490B}" type="slidenum">
              <a:rPr lang="en-US" sz="800"/>
              <a:pPr algn="r" eaLnBrk="0" hangingPunct="0"/>
              <a:t>7</a:t>
            </a:fld>
            <a:endParaRPr lang="en-US" sz="80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BA0D15-4DDD-418B-BE0E-C11D992B9BB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2-års regel:</a:t>
            </a:r>
          </a:p>
          <a:p>
            <a:pPr lvl="1"/>
            <a:r>
              <a:rPr lang="da-DK" dirty="0" smtClean="0"/>
              <a:t> Udsætter overgangen til efterløn mindst 2 år efter modtagelsen af efterlønsbevis</a:t>
            </a:r>
          </a:p>
          <a:p>
            <a:pPr lvl="1"/>
            <a:r>
              <a:rPr lang="da-DK" dirty="0" smtClean="0"/>
              <a:t> Arbejder mindst 3120 timer</a:t>
            </a:r>
          </a:p>
          <a:p>
            <a:endParaRPr lang="da-DK" dirty="0"/>
          </a:p>
        </p:txBody>
      </p:sp>
      <p:sp>
        <p:nvSpPr>
          <p:cNvPr id="12544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Hvad får man i efterløn? (Født 1953 eller før)</a:t>
            </a:r>
            <a:endParaRPr lang="da-DK" dirty="0" smtClean="0"/>
          </a:p>
        </p:txBody>
      </p:sp>
      <p:cxnSp>
        <p:nvCxnSpPr>
          <p:cNvPr id="4" name="Lige pilforbindelse 3"/>
          <p:cNvCxnSpPr/>
          <p:nvPr/>
        </p:nvCxnSpPr>
        <p:spPr bwMode="auto">
          <a:xfrm>
            <a:off x="766104" y="3636832"/>
            <a:ext cx="7286676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Tekstboks 4"/>
          <p:cNvSpPr txBox="1"/>
          <p:nvPr/>
        </p:nvSpPr>
        <p:spPr bwMode="auto">
          <a:xfrm>
            <a:off x="713488" y="2287696"/>
            <a:ext cx="1795813" cy="5078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36000" tIns="0" rIns="36000" bIns="0" rtlCol="0" anchor="ctr" anchorCtr="1">
            <a:spAutoFit/>
          </a:bodyPr>
          <a:lstStyle/>
          <a:p>
            <a:pPr algn="ctr">
              <a:spcBef>
                <a:spcPts val="600"/>
              </a:spcBef>
              <a:buFontTx/>
              <a:buChar char=" "/>
            </a:pPr>
            <a:r>
              <a:rPr lang="da-DK" sz="1400" dirty="0" smtClean="0"/>
              <a:t>Efterløn</a:t>
            </a:r>
          </a:p>
          <a:p>
            <a:pPr algn="ctr">
              <a:spcBef>
                <a:spcPts val="600"/>
              </a:spcBef>
              <a:buFontTx/>
              <a:buChar char=" "/>
            </a:pPr>
            <a:r>
              <a:rPr lang="da-DK" sz="1400" dirty="0" smtClean="0"/>
              <a:t>60 år</a:t>
            </a:r>
            <a:endParaRPr lang="da-DK" sz="1400" dirty="0"/>
          </a:p>
        </p:txBody>
      </p:sp>
      <p:sp>
        <p:nvSpPr>
          <p:cNvPr id="6" name="Tekstboks 5"/>
          <p:cNvSpPr txBox="1"/>
          <p:nvPr/>
        </p:nvSpPr>
        <p:spPr bwMode="auto">
          <a:xfrm>
            <a:off x="3595555" y="2287696"/>
            <a:ext cx="1928826" cy="5078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36000" tIns="0" rIns="36000" bIns="0" rtlCol="0" anchor="ctr" anchorCtr="1">
            <a:spAutoFit/>
          </a:bodyPr>
          <a:lstStyle/>
          <a:p>
            <a:pPr algn="ctr">
              <a:spcBef>
                <a:spcPts val="600"/>
              </a:spcBef>
              <a:buFontTx/>
              <a:buChar char=" "/>
            </a:pPr>
            <a:r>
              <a:rPr lang="da-DK" sz="1400" dirty="0" smtClean="0"/>
              <a:t>2 års reglen</a:t>
            </a:r>
          </a:p>
          <a:p>
            <a:pPr algn="ctr">
              <a:spcBef>
                <a:spcPts val="600"/>
              </a:spcBef>
              <a:buFontTx/>
              <a:buChar char=" "/>
            </a:pPr>
            <a:r>
              <a:rPr lang="da-DK" sz="1400" dirty="0" smtClean="0"/>
              <a:t>62 år</a:t>
            </a:r>
            <a:endParaRPr lang="da-DK" sz="1400" dirty="0"/>
          </a:p>
        </p:txBody>
      </p:sp>
      <p:sp>
        <p:nvSpPr>
          <p:cNvPr id="9" name="Tekstboks 8"/>
          <p:cNvSpPr txBox="1"/>
          <p:nvPr/>
        </p:nvSpPr>
        <p:spPr bwMode="auto">
          <a:xfrm>
            <a:off x="1981536" y="3325808"/>
            <a:ext cx="2214578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36000" tIns="0" rIns="36000" bIns="0" rtlCol="0"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da-DK" sz="1400" dirty="0" smtClean="0"/>
              <a:t>3120 timer</a:t>
            </a:r>
            <a:endParaRPr lang="da-DK" sz="1400" dirty="0"/>
          </a:p>
        </p:txBody>
      </p:sp>
      <p:sp>
        <p:nvSpPr>
          <p:cNvPr id="10" name="Tekstboks 9"/>
          <p:cNvSpPr txBox="1"/>
          <p:nvPr/>
        </p:nvSpPr>
        <p:spPr bwMode="auto">
          <a:xfrm>
            <a:off x="419438" y="4019973"/>
            <a:ext cx="2383913" cy="8617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36000" tIns="0" rIns="36000" bIns="0" rtlCol="0" anchor="ctr" anchorCtr="1">
            <a:spAutoFit/>
          </a:bodyPr>
          <a:lstStyle/>
          <a:p>
            <a:pPr algn="ctr">
              <a:spcBef>
                <a:spcPct val="50000"/>
              </a:spcBef>
              <a:buClr>
                <a:srgbClr val="000099"/>
              </a:buClr>
              <a:buSzPct val="130000"/>
            </a:pPr>
            <a:r>
              <a:rPr lang="da-DK" sz="1400" dirty="0" smtClean="0"/>
              <a:t>189.540 kr.</a:t>
            </a:r>
            <a:endParaRPr lang="da-DK" sz="1400" u="sng" dirty="0" smtClean="0"/>
          </a:p>
          <a:p>
            <a:pPr algn="ctr">
              <a:spcBef>
                <a:spcPct val="50000"/>
              </a:spcBef>
              <a:buClr>
                <a:srgbClr val="000099"/>
              </a:buClr>
              <a:buSzPct val="130000"/>
            </a:pPr>
            <a:r>
              <a:rPr lang="da-DK" sz="1400" u="sng" dirty="0" smtClean="0"/>
              <a:t>Modregning :</a:t>
            </a:r>
            <a:r>
              <a:rPr lang="da-DK" sz="1400" dirty="0" smtClean="0"/>
              <a:t> </a:t>
            </a:r>
            <a:r>
              <a:rPr lang="da-DK" sz="1400" b="1" dirty="0" smtClean="0"/>
              <a:t>Alle </a:t>
            </a:r>
            <a:r>
              <a:rPr lang="da-DK" sz="1400" dirty="0" smtClean="0"/>
              <a:t>pensioner</a:t>
            </a:r>
          </a:p>
          <a:p>
            <a:pPr algn="ctr">
              <a:spcBef>
                <a:spcPct val="50000"/>
              </a:spcBef>
              <a:buClr>
                <a:srgbClr val="000099"/>
              </a:buClr>
              <a:buSzPct val="130000"/>
            </a:pPr>
            <a:endParaRPr lang="da-DK" sz="1400" dirty="0"/>
          </a:p>
        </p:txBody>
      </p:sp>
      <p:sp>
        <p:nvSpPr>
          <p:cNvPr id="11" name="Tekstboks 10"/>
          <p:cNvSpPr txBox="1"/>
          <p:nvPr/>
        </p:nvSpPr>
        <p:spPr bwMode="auto">
          <a:xfrm>
            <a:off x="3274084" y="4019973"/>
            <a:ext cx="2571768" cy="7540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36000" tIns="0" rIns="36000" bIns="0" rtlCol="0" anchor="ctr" anchorCtr="1">
            <a:spAutoFit/>
          </a:bodyPr>
          <a:lstStyle/>
          <a:p>
            <a:pPr algn="ctr">
              <a:spcBef>
                <a:spcPct val="50000"/>
              </a:spcBef>
              <a:buClr>
                <a:srgbClr val="000099"/>
              </a:buClr>
              <a:buSzPct val="130000"/>
            </a:pPr>
            <a:r>
              <a:rPr lang="da-DK" sz="1400" dirty="0" smtClean="0"/>
              <a:t>208.260 kr.</a:t>
            </a:r>
            <a:endParaRPr lang="da-DK" sz="1400" u="sng" dirty="0" smtClean="0"/>
          </a:p>
          <a:p>
            <a:pPr>
              <a:spcBef>
                <a:spcPct val="50000"/>
              </a:spcBef>
              <a:buClr>
                <a:srgbClr val="000099"/>
              </a:buClr>
              <a:buSzPct val="130000"/>
            </a:pPr>
            <a:r>
              <a:rPr lang="da-DK" sz="1400" u="sng" dirty="0" smtClean="0"/>
              <a:t>Modregning:</a:t>
            </a:r>
            <a:r>
              <a:rPr lang="da-DK" sz="1400" dirty="0" smtClean="0"/>
              <a:t> Kun løbende udbetaling af firmapension</a:t>
            </a:r>
            <a:endParaRPr lang="da-DK" sz="1400" dirty="0"/>
          </a:p>
        </p:txBody>
      </p:sp>
      <p:cxnSp>
        <p:nvCxnSpPr>
          <p:cNvPr id="12" name="Lige forbindelse 11"/>
          <p:cNvCxnSpPr/>
          <p:nvPr/>
        </p:nvCxnSpPr>
        <p:spPr bwMode="auto">
          <a:xfrm flipH="1">
            <a:off x="1608201" y="3390987"/>
            <a:ext cx="6387" cy="51139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E10D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Lige forbindelse 12"/>
          <p:cNvCxnSpPr/>
          <p:nvPr/>
        </p:nvCxnSpPr>
        <p:spPr bwMode="auto">
          <a:xfrm rot="5400000">
            <a:off x="4345654" y="3636832"/>
            <a:ext cx="428628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E10D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Lige forbindelse 13"/>
          <p:cNvCxnSpPr/>
          <p:nvPr/>
        </p:nvCxnSpPr>
        <p:spPr bwMode="auto">
          <a:xfrm rot="5400000">
            <a:off x="7045636" y="3621066"/>
            <a:ext cx="428628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E10D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kstboks 14"/>
          <p:cNvSpPr txBox="1"/>
          <p:nvPr/>
        </p:nvSpPr>
        <p:spPr bwMode="auto">
          <a:xfrm>
            <a:off x="6659271" y="2287696"/>
            <a:ext cx="1201359" cy="5078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36000" tIns="0" rIns="36000" bIns="0" rtlCol="0" anchor="ctr" anchorCtr="1">
            <a:spAutoFit/>
          </a:bodyPr>
          <a:lstStyle/>
          <a:p>
            <a:pPr marL="0" lvl="2" algn="ctr">
              <a:spcBef>
                <a:spcPts val="600"/>
              </a:spcBef>
              <a:buFontTx/>
              <a:buChar char=" "/>
            </a:pPr>
            <a:r>
              <a:rPr lang="da-DK" sz="1400" dirty="0" smtClean="0"/>
              <a:t>Folkepension</a:t>
            </a:r>
          </a:p>
          <a:p>
            <a:pPr marL="0" lvl="2" algn="ctr">
              <a:spcBef>
                <a:spcPts val="600"/>
              </a:spcBef>
              <a:buFontTx/>
              <a:buChar char=" "/>
            </a:pPr>
            <a:r>
              <a:rPr lang="da-DK" sz="1400" dirty="0" smtClean="0"/>
              <a:t>65 år</a:t>
            </a:r>
            <a:endParaRPr lang="da-DK" sz="1400" dirty="0"/>
          </a:p>
        </p:txBody>
      </p:sp>
      <p:sp>
        <p:nvSpPr>
          <p:cNvPr id="17" name="Tekstboks 16"/>
          <p:cNvSpPr txBox="1"/>
          <p:nvPr/>
        </p:nvSpPr>
        <p:spPr bwMode="auto">
          <a:xfrm>
            <a:off x="6152661" y="4019973"/>
            <a:ext cx="2214578" cy="53860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36000" tIns="0" rIns="36000" bIns="0" rtlCol="0" anchor="ctr" anchorCtr="1">
            <a:spAutoFit/>
          </a:bodyPr>
          <a:lstStyle/>
          <a:p>
            <a:pPr>
              <a:spcBef>
                <a:spcPct val="50000"/>
              </a:spcBef>
              <a:buClr>
                <a:srgbClr val="000099"/>
              </a:buClr>
              <a:buSzPct val="130000"/>
            </a:pPr>
            <a:r>
              <a:rPr lang="da-DK" sz="1400" dirty="0" smtClean="0"/>
              <a:t>Skattefri </a:t>
            </a:r>
            <a:r>
              <a:rPr lang="da-DK" sz="1400" dirty="0" err="1" smtClean="0"/>
              <a:t>præmie</a:t>
            </a:r>
            <a:endParaRPr lang="da-DK" sz="1400" dirty="0" smtClean="0"/>
          </a:p>
          <a:p>
            <a:pPr>
              <a:spcBef>
                <a:spcPct val="50000"/>
              </a:spcBef>
              <a:buClr>
                <a:srgbClr val="000099"/>
              </a:buClr>
              <a:buSzPct val="130000"/>
            </a:pPr>
            <a:r>
              <a:rPr lang="da-DK" sz="1400" dirty="0" smtClean="0"/>
              <a:t>Max. 149.952 kr.</a:t>
            </a:r>
            <a:endParaRPr lang="da-DK" sz="1400" dirty="0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BA0D15-4DDD-418B-BE0E-C11D992B9BB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0PW8XVu1Eq28C4PFstWc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0pv.mH7qkKoi4fqTuxzg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4XaxeMByEKpidQoLa_Iyw"/>
</p:tagLst>
</file>

<file path=ppt/theme/theme1.xml><?xml version="1.0" encoding="utf-8"?>
<a:theme xmlns:a="http://schemas.openxmlformats.org/drawingml/2006/main" name="Aon-hewitt-blank">
  <a:themeElements>
    <a:clrScheme name="Aon1">
      <a:dk1>
        <a:srgbClr val="000000"/>
      </a:dk1>
      <a:lt1>
        <a:srgbClr val="FFFFFF"/>
      </a:lt1>
      <a:dk2>
        <a:srgbClr val="E11B22"/>
      </a:dk2>
      <a:lt2>
        <a:srgbClr val="FFE600"/>
      </a:lt2>
      <a:accent1>
        <a:srgbClr val="0083A9"/>
      </a:accent1>
      <a:accent2>
        <a:srgbClr val="7AB800"/>
      </a:accent2>
      <a:accent3>
        <a:srgbClr val="F0AB00"/>
      </a:accent3>
      <a:accent4>
        <a:srgbClr val="FFE600"/>
      </a:accent4>
      <a:accent5>
        <a:srgbClr val="E11B22"/>
      </a:accent5>
      <a:accent6>
        <a:srgbClr val="5EB6E4"/>
      </a:accent6>
      <a:hlink>
        <a:srgbClr val="822433"/>
      </a:hlink>
      <a:folHlink>
        <a:srgbClr val="4F4525"/>
      </a:folHlink>
    </a:clrScheme>
    <a:fontScheme name="Aon_PowerPoint_Template_NoImage-3-0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0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08" charset="-128"/>
          </a:defRPr>
        </a:defPPr>
      </a:lstStyle>
    </a:lnDef>
  </a:objectDefaults>
  <a:extraClrSchemeLst>
    <a:extraClrScheme>
      <a:clrScheme name="Aon_PowerPoint_Template_NoImage-3-0 1">
        <a:dk1>
          <a:srgbClr val="000000"/>
        </a:dk1>
        <a:lt1>
          <a:srgbClr val="FFFFFF"/>
        </a:lt1>
        <a:dk2>
          <a:srgbClr val="5EB6E4"/>
        </a:dk2>
        <a:lt2>
          <a:srgbClr val="4D4F53"/>
        </a:lt2>
        <a:accent1>
          <a:srgbClr val="C9CAC8"/>
        </a:accent1>
        <a:accent2>
          <a:srgbClr val="7AB800"/>
        </a:accent2>
        <a:accent3>
          <a:srgbClr val="FFFFFF"/>
        </a:accent3>
        <a:accent4>
          <a:srgbClr val="000000"/>
        </a:accent4>
        <a:accent5>
          <a:srgbClr val="E1E1E0"/>
        </a:accent5>
        <a:accent6>
          <a:srgbClr val="6EA600"/>
        </a:accent6>
        <a:hlink>
          <a:srgbClr val="F0AB00"/>
        </a:hlink>
        <a:folHlink>
          <a:srgbClr val="D3CD8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Aon-hewitt-blank</Template>
  <TotalTime>89</TotalTime>
  <Words>799</Words>
  <Application>Microsoft Office PowerPoint</Application>
  <PresentationFormat>Skærmshow (4:3)</PresentationFormat>
  <Paragraphs>201</Paragraphs>
  <Slides>15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Diastitler</vt:lpstr>
      </vt:variant>
      <vt:variant>
        <vt:i4>15</vt:i4>
      </vt:variant>
    </vt:vector>
  </HeadingPairs>
  <TitlesOfParts>
    <vt:vector size="17" baseType="lpstr">
      <vt:lpstr>Aon-hewitt-blank</vt:lpstr>
      <vt:lpstr>think-cell Slide</vt:lpstr>
      <vt:lpstr>SAS Danmark – Mark ordningen Regler og muligheder ved fratrædelse</vt:lpstr>
      <vt:lpstr>Dagens program</vt:lpstr>
      <vt:lpstr>Muligheder i Danica Pension</vt:lpstr>
      <vt:lpstr>Gruppelivsdækninger  i 2013 i Forende Gruppeliv (Summer)</vt:lpstr>
      <vt:lpstr>Gruppelivsdækninger i 2013 i Forende Gruppeliv (summer)</vt:lpstr>
      <vt:lpstr>Muligheder i ”Fortsat Privat Pension” – Tab af erhvervsevnedækning  </vt:lpstr>
      <vt:lpstr>Muligheder i ”Fortsat Privat Pension” – Dødsdækning og kritisk sygdom  </vt:lpstr>
      <vt:lpstr>Udbetaling af fratrædelsesgodtgørelse</vt:lpstr>
      <vt:lpstr>Hvad får man i efterløn? (Født 1953 eller før)</vt:lpstr>
      <vt:lpstr>Modregning af pensioner  i efterløn (Født 1955 eller før)</vt:lpstr>
      <vt:lpstr>Andre indtægter </vt:lpstr>
      <vt:lpstr>Historik - fastsættelse af X procent – konverteret ordning  </vt:lpstr>
      <vt:lpstr>Udtrædelsesgodtgørelse - konverteret ordning (ansat før 1.4.1991)</vt:lpstr>
      <vt:lpstr>Udtrædelsesgodtgørelse - konverteret ordning (ansat før 1.4.1991)</vt:lpstr>
      <vt:lpstr>Hjælp og rådgivning  </vt:lpstr>
    </vt:vector>
  </TitlesOfParts>
  <Company>Aon Denmark A/S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SAS Danmark – Mark ordningen Regler og muligheder ved fratrædelse</dc:title>
  <dc:creator>Aon Denmark A/S</dc:creator>
  <cp:lastModifiedBy>René</cp:lastModifiedBy>
  <cp:revision>11</cp:revision>
  <dcterms:created xsi:type="dcterms:W3CDTF">2013-01-28T07:11:47Z</dcterms:created>
  <dcterms:modified xsi:type="dcterms:W3CDTF">2013-04-29T09:36:42Z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-1303826253</vt:i4>
  </property>
  <property fmtid="{D5CDD505-2E9C-101B-9397-08002B2CF9AE}" pid="3" name="_NewReviewCycle">
    <vt:lpwstr/>
  </property>
  <property fmtid="{D5CDD505-2E9C-101B-9397-08002B2CF9AE}" pid="4" name="_EmailSubject">
    <vt:lpwstr>Møde den 14. februar 2014</vt:lpwstr>
  </property>
  <property fmtid="{D5CDD505-2E9C-101B-9397-08002B2CF9AE}" pid="5" name="_AuthorEmail">
    <vt:lpwstr>Eva.Hansen@aonhewitt.com</vt:lpwstr>
  </property>
  <property fmtid="{D5CDD505-2E9C-101B-9397-08002B2CF9AE}" pid="6" name="_AuthorEmailDisplayName">
    <vt:lpwstr>Eva Hansen</vt:lpwstr>
  </property>
  <property fmtid="{D5CDD505-2E9C-101B-9397-08002B2CF9AE}" pid="7" name="_PreviousAdHocReviewCycleID">
    <vt:i4>-649595504</vt:i4>
  </property>
</Properties>
</file>