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1" r:id="rId5"/>
    <p:sldId id="280" r:id="rId6"/>
    <p:sldId id="281" r:id="rId7"/>
    <p:sldId id="282" r:id="rId8"/>
    <p:sldId id="283" r:id="rId9"/>
    <p:sldId id="286" r:id="rId10"/>
    <p:sldId id="287" r:id="rId11"/>
    <p:sldId id="289" r:id="rId12"/>
    <p:sldId id="291" r:id="rId13"/>
    <p:sldId id="294" r:id="rId14"/>
    <p:sldId id="293" r:id="rId15"/>
    <p:sldId id="260" r:id="rId16"/>
    <p:sldId id="277" r:id="rId17"/>
    <p:sldId id="278" r:id="rId18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>
        <p:scale>
          <a:sx n="97" d="100"/>
          <a:sy n="97" d="100"/>
        </p:scale>
        <p:origin x="-372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B7A6A-6299-4240-9035-A30CFBA30063}" type="datetimeFigureOut">
              <a:rPr lang="da-DK" smtClean="0"/>
              <a:pPr/>
              <a:t>29-04-2013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3027A-F6C2-48B3-99A2-BEEDFBC42004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25386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4A115-0ECC-4DCC-AF3B-7D5F8E9C5972}" type="datetimeFigureOut">
              <a:rPr lang="da-DK" smtClean="0"/>
              <a:pPr/>
              <a:t>29-04-2013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6F0DE-9298-47D0-8A49-8FA3D6CDDB76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3422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ECA9FB-E4E2-4B99-A183-895C93C5835E}" type="slidenum">
              <a:rPr lang="da-DK"/>
              <a:pPr/>
              <a:t>17</a:t>
            </a:fld>
            <a:endParaRPr lang="da-DK" dirty="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a-DK" dirty="0"/>
              <a:t> </a:t>
            </a:r>
            <a:endParaRPr lang="en-GB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70E2FD-CDD5-4C43-9689-77F03244809E}" type="datetime1">
              <a:rPr lang="da-DK" smtClean="0"/>
              <a:pPr/>
              <a:t>29-04-2013</a:t>
            </a:fld>
            <a:endParaRPr lang="da-DK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0ECFEA9-E945-4D27-9102-2FE71F92D5BB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12700">
            <a:solidFill>
              <a:srgbClr val="991F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dirty="0"/>
          </a:p>
        </p:txBody>
      </p:sp>
      <p:pic>
        <p:nvPicPr>
          <p:cNvPr id="6185" name="Picture 41" descr="Lederne_m_payoff"/>
          <p:cNvPicPr>
            <a:picLocks noChangeAspect="1" noChangeArrowheads="1"/>
          </p:cNvPicPr>
          <p:nvPr/>
        </p:nvPicPr>
        <p:blipFill>
          <a:blip r:embed="rId2" cstate="print">
            <a:lum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609600"/>
            <a:ext cx="1600200" cy="33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87" name="Rectangle 43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342900"/>
            <a:ext cx="6400800" cy="971550"/>
          </a:xfrm>
        </p:spPr>
        <p:txBody>
          <a:bodyPr/>
          <a:lstStyle>
            <a:lvl1pPr>
              <a:defRPr sz="2800" i="1"/>
            </a:lvl1pPr>
          </a:lstStyle>
          <a:p>
            <a:pPr lvl="0"/>
            <a:r>
              <a:rPr lang="da-DK" noProof="0" smtClean="0"/>
              <a:t>Klik for at redigere i master</a:t>
            </a:r>
          </a:p>
        </p:txBody>
      </p:sp>
      <p:sp>
        <p:nvSpPr>
          <p:cNvPr id="6188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5814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da-DK" noProof="0" dirty="0" smtClean="0"/>
              <a:t>Klik for at redigere i master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39B04D-B2CF-41E7-A3EE-8B6EEA30319F}" type="datetime1">
              <a:rPr lang="da-DK" smtClean="0"/>
              <a:pPr/>
              <a:t>29-04-2013</a:t>
            </a:fld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2186D2-187E-4600-8E9C-751C703101C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0980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53200" y="409575"/>
            <a:ext cx="1981200" cy="50768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09600" y="409575"/>
            <a:ext cx="5791200" cy="50768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B6ADDEA-5F03-413F-8605-D9E7013D0A32}" type="datetime1">
              <a:rPr lang="da-DK" smtClean="0"/>
              <a:pPr/>
              <a:t>29-04-2013</a:t>
            </a:fld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2186D2-187E-4600-8E9C-751C703101C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6165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ADEE7F-0351-4E42-998B-CA739C4FFA60}" type="datetime1">
              <a:rPr lang="da-DK" smtClean="0"/>
              <a:pPr/>
              <a:t>29-04-2013</a:t>
            </a:fld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2186D2-187E-4600-8E9C-751C703101C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5922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4863C0E-8D4E-4D72-809B-464970F84C24}" type="datetime1">
              <a:rPr lang="da-DK" smtClean="0"/>
              <a:pPr/>
              <a:t>29-04-2013</a:t>
            </a:fld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2186D2-187E-4600-8E9C-751C703101C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6700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FF3B6BD-8268-4430-97FA-AD0153389853}" type="datetime1">
              <a:rPr lang="da-DK" smtClean="0"/>
              <a:pPr/>
              <a:t>29-04-2013</a:t>
            </a:fld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2186D2-187E-4600-8E9C-751C703101C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8935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524118-6A66-4AE3-A647-47BF9CB23E2B}" type="datetime1">
              <a:rPr lang="da-DK" smtClean="0"/>
              <a:pPr/>
              <a:t>29-04-2013</a:t>
            </a:fld>
            <a:endParaRPr lang="da-DK" dirty="0"/>
          </a:p>
        </p:txBody>
      </p:sp>
      <p:sp>
        <p:nvSpPr>
          <p:cNvPr id="8" name="Pladsholder til dias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2186D2-187E-4600-8E9C-751C703101C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04686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885F8B1-96C3-4BCE-BD43-3FF069D69F05}" type="datetime1">
              <a:rPr lang="da-DK" smtClean="0"/>
              <a:pPr/>
              <a:t>29-04-2013</a:t>
            </a:fld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2186D2-187E-4600-8E9C-751C703101C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4597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E787667-97D1-4690-AA12-89454DDD517D}" type="datetime1">
              <a:rPr lang="da-DK" smtClean="0"/>
              <a:pPr/>
              <a:t>29-04-2013</a:t>
            </a:fld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2186D2-187E-4600-8E9C-751C703101C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8296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7C188E3-C5D5-4359-8C9D-1FCBF9CE3C02}" type="datetime1">
              <a:rPr lang="da-DK" smtClean="0"/>
              <a:pPr/>
              <a:t>29-04-2013</a:t>
            </a:fld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2186D2-187E-4600-8E9C-751C703101C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6130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5ECDDC7-F5C0-42CD-B264-4C079D5CB71A}" type="datetime1">
              <a:rPr lang="da-DK" smtClean="0"/>
              <a:pPr/>
              <a:t>29-04-2013</a:t>
            </a:fld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2186D2-187E-4600-8E9C-751C703101CB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814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24700" y="6093296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0F2186D2-187E-4600-8E9C-751C703101CB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61" name="Line 37"/>
          <p:cNvSpPr>
            <a:spLocks noChangeShapeType="1"/>
          </p:cNvSpPr>
          <p:nvPr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12700">
            <a:solidFill>
              <a:srgbClr val="991F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dirty="0"/>
          </a:p>
        </p:txBody>
      </p:sp>
      <p:sp>
        <p:nvSpPr>
          <p:cNvPr id="1062" name="Rectangle 38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9575"/>
            <a:ext cx="6400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</p:txBody>
      </p:sp>
      <p:pic>
        <p:nvPicPr>
          <p:cNvPr id="1064" name="Picture 40" descr="C:\Documents and Settings\TJA.DOMAIN\Skrivebord\Logo farve 194_direct mail.t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608013"/>
            <a:ext cx="1601788" cy="33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boks 1"/>
          <p:cNvSpPr txBox="1"/>
          <p:nvPr userDrawn="1"/>
        </p:nvSpPr>
        <p:spPr>
          <a:xfrm>
            <a:off x="3707904" y="6611779"/>
            <a:ext cx="57298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/>
              <a:t>Dette er generel vejledning og er med forbehold for og kan ikke erstatte</a:t>
            </a:r>
            <a:r>
              <a:rPr lang="da-DK" sz="1000" baseline="0" dirty="0" smtClean="0"/>
              <a:t> konkret rådgivning</a:t>
            </a:r>
            <a:endParaRPr lang="da-DK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3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derne.d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sz="quarter"/>
          </p:nvPr>
        </p:nvSpPr>
        <p:spPr>
          <a:xfrm>
            <a:off x="251520" y="342900"/>
            <a:ext cx="6758880" cy="1069876"/>
          </a:xfrm>
        </p:spPr>
        <p:txBody>
          <a:bodyPr/>
          <a:lstStyle/>
          <a:p>
            <a:r>
              <a:rPr lang="da-DK" dirty="0" smtClean="0"/>
              <a:t>Kort om dagpenge, efterløn og udland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6400800" cy="3672408"/>
          </a:xfrm>
        </p:spPr>
        <p:txBody>
          <a:bodyPr/>
          <a:lstStyle/>
          <a:p>
            <a:endParaRPr lang="da-DK" dirty="0"/>
          </a:p>
          <a:p>
            <a:r>
              <a:rPr lang="da-DK" dirty="0" smtClean="0"/>
              <a:t>14. februar 2013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endParaRPr lang="da-DK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da-DK" sz="1400" dirty="0" smtClean="0">
                <a:solidFill>
                  <a:schemeClr val="bg1">
                    <a:lumMod val="50000"/>
                  </a:schemeClr>
                </a:solidFill>
              </a:rPr>
              <a:t>Brian Kjøller</a:t>
            </a:r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4931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Udland - EØS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700808"/>
            <a:ext cx="7924800" cy="417646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000" b="0" dirty="0" smtClean="0">
                <a:latin typeface="Verdana" pitchFamily="34" charset="0"/>
              </a:rPr>
              <a:t>Hovedregel: </a:t>
            </a:r>
          </a:p>
          <a:p>
            <a:pPr eaLnBrk="1" hangingPunct="1">
              <a:lnSpc>
                <a:spcPct val="90000"/>
              </a:lnSpc>
            </a:pPr>
            <a:r>
              <a:rPr lang="da-DK" sz="2000" b="0" dirty="0" smtClean="0">
                <a:latin typeface="Verdana" pitchFamily="34" charset="0"/>
              </a:rPr>
              <a:t>Man skal være arbejdsløshedsforsikret i arbejdslandet.</a:t>
            </a:r>
          </a:p>
          <a:p>
            <a:pPr eaLnBrk="1" hangingPunct="1">
              <a:lnSpc>
                <a:spcPct val="90000"/>
              </a:lnSpc>
            </a:pPr>
            <a:endParaRPr lang="da-DK" sz="2000" b="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000" b="0" dirty="0" smtClean="0">
                <a:latin typeface="Verdana" pitchFamily="34" charset="0"/>
              </a:rPr>
              <a:t>Undtagelser – ikke alle:</a:t>
            </a:r>
          </a:p>
          <a:p>
            <a:pPr eaLnBrk="1" hangingPunct="1">
              <a:lnSpc>
                <a:spcPct val="90000"/>
              </a:lnSpc>
            </a:pPr>
            <a:r>
              <a:rPr lang="da-DK" sz="2000" b="0" dirty="0" smtClean="0">
                <a:latin typeface="Verdana" pitchFamily="34" charset="0"/>
              </a:rPr>
              <a:t>Udsendt af en dansk arbejdsgiver </a:t>
            </a:r>
          </a:p>
          <a:p>
            <a:pPr eaLnBrk="1" hangingPunct="1">
              <a:lnSpc>
                <a:spcPct val="90000"/>
              </a:lnSpc>
            </a:pPr>
            <a:r>
              <a:rPr lang="da-DK" sz="2000" b="0" dirty="0" smtClean="0">
                <a:latin typeface="Verdana" pitchFamily="34" charset="0"/>
              </a:rPr>
              <a:t>Personer med beskæftigelse i flere lande </a:t>
            </a:r>
          </a:p>
          <a:p>
            <a:pPr eaLnBrk="1" hangingPunct="1">
              <a:lnSpc>
                <a:spcPct val="90000"/>
              </a:lnSpc>
            </a:pPr>
            <a:endParaRPr lang="da-DK" sz="2000" b="0" dirty="0" smtClean="0">
              <a:latin typeface="Verdana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a-DK" sz="2000" b="0" dirty="0">
                <a:latin typeface="Verdana" pitchFamily="34" charset="0"/>
              </a:rPr>
              <a:t>Ledighed:</a:t>
            </a:r>
          </a:p>
          <a:p>
            <a:pPr>
              <a:lnSpc>
                <a:spcPct val="80000"/>
              </a:lnSpc>
            </a:pPr>
            <a:r>
              <a:rPr lang="da-DK" sz="2000" b="0" dirty="0">
                <a:latin typeface="Verdana" pitchFamily="34" charset="0"/>
              </a:rPr>
              <a:t>forsikringen skal overflyttes til bopælslandet</a:t>
            </a:r>
          </a:p>
          <a:p>
            <a:pPr>
              <a:lnSpc>
                <a:spcPct val="80000"/>
              </a:lnSpc>
            </a:pPr>
            <a:r>
              <a:rPr lang="da-DK" sz="2000" b="0" dirty="0">
                <a:latin typeface="Verdana" pitchFamily="34" charset="0"/>
              </a:rPr>
              <a:t>ydelser skal udbetales fra bopælslandet. </a:t>
            </a:r>
            <a:endParaRPr lang="da-DK" sz="2000" b="0" dirty="0" smtClean="0">
              <a:latin typeface="Verdana" pitchFamily="34" charset="0"/>
            </a:endParaRPr>
          </a:p>
          <a:p>
            <a:pPr>
              <a:lnSpc>
                <a:spcPct val="80000"/>
              </a:lnSpc>
            </a:pPr>
            <a:endParaRPr lang="da-DK" sz="2000" b="0" dirty="0">
              <a:latin typeface="Verdana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a-DK" sz="2000" b="0" dirty="0" smtClean="0">
                <a:latin typeface="Verdana" pitchFamily="34" charset="0"/>
              </a:rPr>
              <a:t>Vigtigt at være forsikret det rette sted. Fejlforsikringer annulleres.</a:t>
            </a:r>
            <a:endParaRPr lang="da-DK" sz="2000" b="0" dirty="0">
              <a:latin typeface="Verdana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da-DK" sz="2000" b="0" dirty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da-DK" sz="2000" b="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40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2800" dirty="0" smtClean="0"/>
              <a:t>Udland - EØS/grænsearbejder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da-DK" sz="2000" b="0" dirty="0" smtClean="0">
                <a:latin typeface="Verdana" pitchFamily="34" charset="0"/>
              </a:rPr>
              <a:t>Et </a:t>
            </a:r>
            <a:r>
              <a:rPr lang="da-DK" sz="2000" b="0" dirty="0">
                <a:latin typeface="Verdana" pitchFamily="34" charset="0"/>
              </a:rPr>
              <a:t>medlem, som ikke har været medlem af en dansk a-kasse inden for de sidste 5 år, skal </a:t>
            </a:r>
            <a:r>
              <a:rPr lang="da-DK" sz="2000" b="0" dirty="0" smtClean="0">
                <a:latin typeface="Verdana" pitchFamily="34" charset="0"/>
              </a:rPr>
              <a:t>starte med at arbejde </a:t>
            </a:r>
            <a:r>
              <a:rPr lang="da-DK" sz="2000" b="0" dirty="0">
                <a:latin typeface="Verdana" pitchFamily="34" charset="0"/>
              </a:rPr>
              <a:t>i Danmark for at medregne arbejds- og forsikringsperioder.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a-DK" sz="2000" b="0" dirty="0" smtClean="0">
                <a:latin typeface="Verdana" pitchFamily="34" charset="0"/>
              </a:rPr>
              <a:t>OBS tidsfrister </a:t>
            </a:r>
            <a:r>
              <a:rPr lang="da-DK" sz="2000" b="0" dirty="0">
                <a:latin typeface="Verdana" pitchFamily="34" charset="0"/>
              </a:rPr>
              <a:t>og andre betingelser.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da-DK" sz="2000" b="0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da-DK" sz="2000" b="0" dirty="0" smtClean="0">
                <a:latin typeface="Verdana" pitchFamily="34" charset="0"/>
              </a:rPr>
              <a:t>Undtagelse til 5 års reglen: Grænsearbejdere </a:t>
            </a:r>
          </a:p>
          <a:p>
            <a:pPr marL="342900" lvl="1" indent="-342900">
              <a:lnSpc>
                <a:spcPct val="80000"/>
              </a:lnSpc>
              <a:buChar char="•"/>
            </a:pPr>
            <a:r>
              <a:rPr lang="da-DK" dirty="0">
                <a:latin typeface="Verdana" pitchFamily="34" charset="0"/>
                <a:ea typeface="+mn-ea"/>
                <a:cs typeface="+mn-cs"/>
              </a:rPr>
              <a:t> bor i ét EØS-land og arbejder i et andet og </a:t>
            </a:r>
          </a:p>
          <a:p>
            <a:pPr marL="342900" lvl="1" indent="-342900">
              <a:lnSpc>
                <a:spcPct val="80000"/>
              </a:lnSpc>
              <a:buChar char="•"/>
            </a:pPr>
            <a:r>
              <a:rPr lang="da-DK" dirty="0">
                <a:latin typeface="Verdana" pitchFamily="34" charset="0"/>
                <a:ea typeface="+mn-ea"/>
                <a:cs typeface="+mn-cs"/>
              </a:rPr>
              <a:t> vender hjem til bopælen mindst en gang om </a:t>
            </a:r>
            <a:r>
              <a:rPr lang="da-DK" dirty="0" smtClean="0">
                <a:latin typeface="Verdana" pitchFamily="34" charset="0"/>
                <a:ea typeface="+mn-ea"/>
                <a:cs typeface="+mn-cs"/>
              </a:rPr>
              <a:t>ugen</a:t>
            </a:r>
            <a:endParaRPr lang="da-DK" dirty="0">
              <a:latin typeface="Verdana" pitchFamily="34" charset="0"/>
              <a:ea typeface="+mn-ea"/>
              <a:cs typeface="+mn-cs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da-DK" sz="2000" b="0" dirty="0">
                <a:latin typeface="Verdana" pitchFamily="34" charset="0"/>
              </a:rPr>
              <a:t>s</a:t>
            </a:r>
            <a:r>
              <a:rPr lang="da-DK" sz="2000" b="0" dirty="0" smtClean="0">
                <a:latin typeface="Verdana" pitchFamily="34" charset="0"/>
              </a:rPr>
              <a:t>kal arbejdsløshedsforsikres i arbejdslandet.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da-DK" sz="2000" b="0" dirty="0">
              <a:latin typeface="Verdana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a-DK" sz="2000" b="0" dirty="0" smtClean="0">
                <a:latin typeface="Verdana" pitchFamily="34" charset="0"/>
              </a:rPr>
              <a:t>Kontakt </a:t>
            </a:r>
            <a:r>
              <a:rPr lang="da-DK" sz="2000" dirty="0" smtClean="0">
                <a:latin typeface="Verdana" pitchFamily="34" charset="0"/>
              </a:rPr>
              <a:t>straks </a:t>
            </a:r>
            <a:r>
              <a:rPr lang="da-DK" sz="2000" b="0" dirty="0" smtClean="0">
                <a:latin typeface="Verdana" pitchFamily="34" charset="0"/>
              </a:rPr>
              <a:t>efter opsigelsen en a-kasse og jobcenter i bopælslandet.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da-DK" sz="1800" b="0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da-DK" sz="1800" b="0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da-DK" sz="1800" b="0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da-DK" sz="1800" b="0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da-DK" sz="1800" b="0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da-DK" sz="1800" b="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8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Udland – uden for EØS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628800"/>
            <a:ext cx="7924800" cy="4104456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da-DK" sz="1900" b="0" dirty="0" smtClean="0">
                <a:latin typeface="Verdana" pitchFamily="34" charset="0"/>
              </a:rPr>
              <a:t>Ved arbejde uden for EØS kan medlemskab af en dansk a-kasse og rettigheder i det danske dagpengesystem bl.a. anciennitet til efterløn og ret til dagpenge ved hjemkomst bevares.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a-DK" sz="1900" b="0" dirty="0" smtClean="0">
              <a:latin typeface="Verdana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a-DK" sz="1900" b="0" i="1" u="sng" dirty="0" smtClean="0">
                <a:latin typeface="Verdana" pitchFamily="34" charset="0"/>
              </a:rPr>
              <a:t>Få og gem altid en ansættelseskontrakt og så vidt muligt lønsedler.</a:t>
            </a:r>
            <a:r>
              <a:rPr lang="da-DK" sz="1900" b="0" dirty="0" smtClean="0">
                <a:latin typeface="Verdana" pitchFamily="34" charset="0"/>
              </a:rPr>
              <a:t> </a:t>
            </a:r>
          </a:p>
          <a:p>
            <a:pPr>
              <a:lnSpc>
                <a:spcPct val="80000"/>
              </a:lnSpc>
              <a:buNone/>
            </a:pPr>
            <a:endParaRPr lang="da-DK" sz="1900" b="0" dirty="0" smtClean="0">
              <a:latin typeface="Verdana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a-DK" sz="1900" b="0" dirty="0" smtClean="0">
                <a:latin typeface="Verdana" pitchFamily="34" charset="0"/>
              </a:rPr>
              <a:t>Ikke bevaret medlemskab af en dansk a-kasse under arbejde udenfor EØS, så skal rettighederne optjenes igen (1 års medlemskab + 1924 arbejdstimer i en medlemsperiode)</a:t>
            </a:r>
          </a:p>
          <a:p>
            <a:pPr marL="0" indent="0">
              <a:lnSpc>
                <a:spcPct val="80000"/>
              </a:lnSpc>
              <a:buNone/>
            </a:pPr>
            <a:endParaRPr lang="da-DK" sz="1900" b="0" dirty="0" smtClean="0">
              <a:latin typeface="Verdana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da-DK" sz="1900" b="0" dirty="0" smtClean="0">
                <a:latin typeface="Verdana" pitchFamily="34" charset="0"/>
              </a:rPr>
              <a:t>Afbrudt medlemskab kan få konsekvenser for ret til efterløn.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a-DK" sz="1900" b="0" dirty="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a-DK" sz="1900" b="0" dirty="0" smtClean="0">
                <a:latin typeface="Verdana" pitchFamily="34" charset="0"/>
              </a:rPr>
              <a:t>Særregler for Grønland og Færøerne.</a:t>
            </a:r>
          </a:p>
        </p:txBody>
      </p:sp>
    </p:spTree>
    <p:extLst>
      <p:ext uri="{BB962C8B-B14F-4D97-AF65-F5344CB8AC3E}">
        <p14:creationId xmlns:p14="http://schemas.microsoft.com/office/powerpoint/2010/main" val="230964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Kan mine løntimer tælles med</a:t>
            </a:r>
            <a:endParaRPr lang="da-DK" dirty="0"/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593162"/>
              </p:ext>
            </p:extLst>
          </p:nvPr>
        </p:nvGraphicFramePr>
        <p:xfrm>
          <a:off x="609600" y="1600200"/>
          <a:ext cx="79248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208"/>
                <a:gridCol w="1728192"/>
                <a:gridCol w="1981200"/>
                <a:gridCol w="1981200"/>
              </a:tblGrid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Dagpengeret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Efterlønsbevis og overgang til efterløn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 års regel og skattefri præmie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Bopæl</a:t>
                      </a:r>
                      <a:r>
                        <a:rPr lang="da-DK" baseline="0" dirty="0" smtClean="0"/>
                        <a:t> og arbejde i Danmark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Ja</a:t>
                      </a:r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Ja</a:t>
                      </a:r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Ja</a:t>
                      </a:r>
                      <a:endParaRPr lang="da-DK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Bopæl i Danmark, arbejde i EØS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Ja*</a:t>
                      </a:r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Nej**</a:t>
                      </a:r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Ja</a:t>
                      </a:r>
                      <a:endParaRPr lang="da-DK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Bopæl EØS</a:t>
                      </a:r>
                      <a:r>
                        <a:rPr lang="da-DK" baseline="0" dirty="0" smtClean="0"/>
                        <a:t> og arbejde i Danmark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Ja*</a:t>
                      </a:r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Ja</a:t>
                      </a:r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Ja</a:t>
                      </a:r>
                      <a:endParaRPr lang="da-DK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Bopæl og arbejde i det øvrige udland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Ja*</a:t>
                      </a:r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Nej</a:t>
                      </a:r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Nej</a:t>
                      </a:r>
                      <a:endParaRPr lang="da-DK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Udstationeret for dansk arbejdsgiver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Ja*</a:t>
                      </a:r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Ja</a:t>
                      </a:r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dirty="0" smtClean="0"/>
                        <a:t>Ja</a:t>
                      </a:r>
                      <a:endParaRPr lang="da-DK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da-DK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Krav om dansk a-kasse og bopæl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**Evt. delvist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265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2800" dirty="0" smtClean="0"/>
              <a:t>Udland – jobsamtale og jobsøgning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da-DK" sz="900" b="0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da-DK" sz="1800" b="0" dirty="0" smtClean="0">
                <a:latin typeface="Verdana" pitchFamily="34" charset="0"/>
              </a:rPr>
              <a:t>Danske dagpenge ved:</a:t>
            </a:r>
            <a:br>
              <a:rPr lang="da-DK" sz="1800" b="0" dirty="0" smtClean="0">
                <a:latin typeface="Verdana" pitchFamily="34" charset="0"/>
              </a:rPr>
            </a:br>
            <a:endParaRPr lang="da-DK" sz="1800" b="0" dirty="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a-DK" sz="1800" b="0" dirty="0" smtClean="0">
                <a:latin typeface="Verdana" pitchFamily="34" charset="0"/>
              </a:rPr>
              <a:t>Deltagelse i en konkret ansættelsessamtale hos en arbejdsgiver i et andet land. A-kassen skal godkende forinden og jobcenteret skal være orienteret. Rejsen må højst vare fem dage.</a:t>
            </a:r>
            <a:br>
              <a:rPr lang="da-DK" sz="1800" b="0" dirty="0" smtClean="0">
                <a:latin typeface="Verdana" pitchFamily="34" charset="0"/>
              </a:rPr>
            </a:br>
            <a:endParaRPr lang="da-DK" sz="1800" b="0" dirty="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a-DK" sz="1800" b="0" dirty="0" smtClean="0">
                <a:latin typeface="Verdana" pitchFamily="34" charset="0"/>
              </a:rPr>
              <a:t>Arbejdssøgning i et andet EØS-land i op til tre måneder. Ansøgning i a-kassen inden afrejsen. (PD U2)</a:t>
            </a:r>
          </a:p>
          <a:p>
            <a:pPr eaLnBrk="1" hangingPunct="1">
              <a:lnSpc>
                <a:spcPct val="80000"/>
              </a:lnSpc>
            </a:pPr>
            <a:endParaRPr lang="da-DK" sz="1800" b="0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da-DK" sz="1800" b="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10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Overskydende timer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600200"/>
            <a:ext cx="6768752" cy="4925144"/>
          </a:xfrm>
        </p:spPr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Arbejder du for andre i en friststillingsperiode, kan det give overskydende timer i a-kassen (ser 3 måneder/12 uger tilbage, der skal højst afvikles 185 timer inden for 5 uger).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2660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Seniorjob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11560" y="1556792"/>
            <a:ext cx="7924800" cy="4608512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Seniorjob er en mulighed for at få et kommunalt støttet arbejde i op til </a:t>
            </a:r>
            <a:r>
              <a:rPr lang="da-DK" dirty="0"/>
              <a:t>5 år efter endt dagpengeret og indtil </a:t>
            </a:r>
            <a:r>
              <a:rPr lang="da-DK" dirty="0" smtClean="0"/>
              <a:t>efterlønsalderen.</a:t>
            </a:r>
            <a:br>
              <a:rPr lang="da-DK" dirty="0" smtClean="0"/>
            </a:br>
            <a:endParaRPr lang="da-DK" dirty="0" smtClean="0"/>
          </a:p>
          <a:p>
            <a:pPr marL="857250" lvl="1" indent="-457200">
              <a:buFont typeface="Arial" pitchFamily="34" charset="0"/>
              <a:buChar char="•"/>
            </a:pPr>
            <a:r>
              <a:rPr lang="da-DK" dirty="0" smtClean="0"/>
              <a:t>Dagpengeretten skal være opbrugt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da-DK" dirty="0" smtClean="0"/>
              <a:t>Der skal være mindre end 5 år til DIN efterlønsalder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da-DK" dirty="0" smtClean="0"/>
              <a:t>Du skal have </a:t>
            </a:r>
            <a:r>
              <a:rPr lang="da-DK" u="sng" dirty="0" smtClean="0"/>
              <a:t>ret</a:t>
            </a:r>
            <a:r>
              <a:rPr lang="da-DK" dirty="0" smtClean="0"/>
              <a:t> til efterløn ved DIN efterlønsalder.</a:t>
            </a:r>
            <a:br>
              <a:rPr lang="da-DK" dirty="0" smtClean="0"/>
            </a:b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Hvis du opfylder disse betingelser, har du ret til et seniorjob.*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sz="1800" b="0" dirty="0" smtClean="0"/>
              <a:t>*OBS på diverse tidsfrister</a:t>
            </a:r>
            <a:endParaRPr lang="da-DK" sz="1800" b="0" dirty="0"/>
          </a:p>
        </p:txBody>
      </p:sp>
    </p:spTree>
    <p:extLst>
      <p:ext uri="{BB962C8B-B14F-4D97-AF65-F5344CB8AC3E}">
        <p14:creationId xmlns:p14="http://schemas.microsoft.com/office/powerpoint/2010/main" val="361023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Seniorjob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4637112"/>
          </a:xfrm>
        </p:spPr>
        <p:txBody>
          <a:bodyPr/>
          <a:lstStyle/>
          <a:p>
            <a:pPr>
              <a:buFontTx/>
              <a:buNone/>
            </a:pPr>
            <a:r>
              <a:rPr lang="da-DK" dirty="0"/>
              <a:t>Indhold og omfang af jobbet </a:t>
            </a:r>
            <a:r>
              <a:rPr lang="da-DK" dirty="0" smtClean="0"/>
              <a:t>fastsættes </a:t>
            </a:r>
            <a:r>
              <a:rPr lang="da-DK" dirty="0"/>
              <a:t>efter </a:t>
            </a:r>
            <a:r>
              <a:rPr lang="da-DK" dirty="0" smtClean="0"/>
              <a:t>aftale </a:t>
            </a:r>
            <a:endParaRPr lang="da-DK" dirty="0"/>
          </a:p>
          <a:p>
            <a:pPr>
              <a:buFontTx/>
              <a:buNone/>
            </a:pPr>
            <a:r>
              <a:rPr lang="da-DK" dirty="0"/>
              <a:t>med </a:t>
            </a:r>
            <a:r>
              <a:rPr lang="da-DK" dirty="0" smtClean="0"/>
              <a:t>ansøgeren.</a:t>
            </a:r>
            <a:endParaRPr lang="da-DK" dirty="0"/>
          </a:p>
          <a:p>
            <a:pPr>
              <a:buFontTx/>
              <a:buNone/>
            </a:pPr>
            <a:endParaRPr lang="da-DK" dirty="0"/>
          </a:p>
          <a:p>
            <a:pPr>
              <a:buFontTx/>
              <a:buNone/>
            </a:pPr>
            <a:r>
              <a:rPr lang="da-DK" dirty="0"/>
              <a:t>Jobbet skal </a:t>
            </a:r>
            <a:r>
              <a:rPr lang="da-DK" dirty="0" smtClean="0"/>
              <a:t>have </a:t>
            </a:r>
            <a:r>
              <a:rPr lang="da-DK" dirty="0"/>
              <a:t>et ”rimeligt” </a:t>
            </a:r>
            <a:r>
              <a:rPr lang="da-DK" dirty="0" smtClean="0"/>
              <a:t>indhold.</a:t>
            </a:r>
            <a:endParaRPr lang="da-DK" dirty="0"/>
          </a:p>
          <a:p>
            <a:pPr>
              <a:buFontTx/>
              <a:buNone/>
            </a:pPr>
            <a:endParaRPr lang="da-DK" dirty="0"/>
          </a:p>
          <a:p>
            <a:pPr>
              <a:buFontTx/>
              <a:buNone/>
            </a:pPr>
            <a:r>
              <a:rPr lang="da-DK" dirty="0"/>
              <a:t>Ansættelsen skal ske på sædvanlige løn og </a:t>
            </a:r>
            <a:r>
              <a:rPr lang="da-DK" dirty="0" smtClean="0"/>
              <a:t>ansæt-</a:t>
            </a:r>
          </a:p>
          <a:p>
            <a:pPr>
              <a:buFontTx/>
              <a:buNone/>
            </a:pPr>
            <a:r>
              <a:rPr lang="da-DK" dirty="0" err="1" smtClean="0"/>
              <a:t>telsesvilkår</a:t>
            </a:r>
            <a:r>
              <a:rPr lang="da-DK" dirty="0" smtClean="0"/>
              <a:t> og skal svare til forsikringsstatus i a-</a:t>
            </a:r>
          </a:p>
          <a:p>
            <a:pPr>
              <a:buFontTx/>
              <a:buNone/>
            </a:pPr>
            <a:r>
              <a:rPr lang="da-DK" dirty="0" smtClean="0"/>
              <a:t>kassen </a:t>
            </a:r>
            <a:r>
              <a:rPr lang="da-DK" dirty="0"/>
              <a:t>(fuld/deltid</a:t>
            </a:r>
            <a:r>
              <a:rPr lang="da-DK" dirty="0" smtClean="0"/>
              <a:t>).</a:t>
            </a:r>
          </a:p>
          <a:p>
            <a:pPr>
              <a:buFontTx/>
              <a:buNone/>
            </a:pPr>
            <a:endParaRPr lang="da-DK" dirty="0"/>
          </a:p>
          <a:p>
            <a:pPr marL="0" indent="0">
              <a:buFontTx/>
              <a:buNone/>
            </a:pPr>
            <a:r>
              <a:rPr lang="da-DK" dirty="0" smtClean="0"/>
              <a:t>Seniorjob er støttet arbejde og giver ikke fornyet dagpengeret.</a:t>
            </a:r>
            <a:endParaRPr lang="da-DK" dirty="0"/>
          </a:p>
          <a:p>
            <a:pPr>
              <a:buFontTx/>
              <a:buNone/>
            </a:pPr>
            <a:endParaRPr lang="da-DK" dirty="0"/>
          </a:p>
          <a:p>
            <a:pPr>
              <a:buFontTx/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8457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Agenda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a-DK" dirty="0" smtClean="0"/>
              <a:t>Hovedkrav til danske dagpenge og  dansk efterløn 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Hvor skal jeg være A-kasseforsikret ved arbejde eller bopæl i udlandet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Hvad kan mine løntimer tælle med til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Andre regler, der er gode at kende til</a:t>
            </a:r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1849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404665"/>
            <a:ext cx="6400800" cy="919310"/>
          </a:xfrm>
        </p:spPr>
        <p:txBody>
          <a:bodyPr/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Dagpenge, betingelser	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Du skal have være medlem af en a-kasse mindst ét år.</a:t>
            </a:r>
          </a:p>
          <a:p>
            <a:r>
              <a:rPr lang="da-DK" dirty="0" smtClean="0"/>
              <a:t>Du skal have haft 1924 times ustøttet arbejde inden for de sidste 3 år (i medlemsperioder).</a:t>
            </a:r>
          </a:p>
          <a:p>
            <a:r>
              <a:rPr lang="da-DK" dirty="0" smtClean="0"/>
              <a:t>Du skal være tilmeldt Jobcentret som ledig dagpengemodtager.</a:t>
            </a:r>
          </a:p>
          <a:p>
            <a:r>
              <a:rPr lang="da-DK" dirty="0" smtClean="0"/>
              <a:t>Du skal stå til rådighed for arbejdsmarkedet.</a:t>
            </a:r>
          </a:p>
          <a:p>
            <a:r>
              <a:rPr lang="da-DK" dirty="0" smtClean="0"/>
              <a:t>Du skal være aktivt arbejdssøgende.</a:t>
            </a:r>
          </a:p>
          <a:p>
            <a:r>
              <a:rPr lang="da-DK" dirty="0" smtClean="0"/>
              <a:t>Du skal have bopæl og ophold i Danmark.</a:t>
            </a:r>
          </a:p>
          <a:p>
            <a:pPr marL="457200" indent="-457200">
              <a:buFont typeface="+mj-lt"/>
              <a:buAutoNum type="arabicPeriod"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03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 meget kan jeg få i dagpenge og hvor længe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1600200"/>
            <a:ext cx="8496944" cy="4637112"/>
          </a:xfrm>
        </p:spPr>
        <p:txBody>
          <a:bodyPr/>
          <a:lstStyle/>
          <a:p>
            <a:r>
              <a:rPr lang="da-DK" dirty="0" smtClean="0"/>
              <a:t>Har du tjent mere end 21.000 kr. og arbejdet mere end 25 timer om måneden, har du ret til den maksimale sats.</a:t>
            </a:r>
          </a:p>
          <a:p>
            <a:endParaRPr lang="da-DK" dirty="0" smtClean="0"/>
          </a:p>
          <a:p>
            <a:r>
              <a:rPr lang="da-DK" dirty="0" smtClean="0"/>
              <a:t>801 kr. om dagen, 5 dage om ugen (før skat), svarer til 208.260 kr. årligt (2013-satser).</a:t>
            </a:r>
          </a:p>
          <a:p>
            <a:endParaRPr lang="da-DK" dirty="0" smtClean="0"/>
          </a:p>
          <a:p>
            <a:r>
              <a:rPr lang="da-DK" dirty="0" smtClean="0"/>
              <a:t>Du har ret til dagpenge i 2 år inden for en periode på 3 år.</a:t>
            </a:r>
          </a:p>
          <a:p>
            <a:endParaRPr lang="da-DK" dirty="0"/>
          </a:p>
          <a:p>
            <a:r>
              <a:rPr lang="da-DK" dirty="0" smtClean="0"/>
              <a:t>Ny dagpengeret når der er 1924 timers ny beskæftigelse.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8361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Efterløn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Mulighed for at trække sig tilbage fra arbejdsmarkedet, helt eller delvist i op til 5 år (falder til 3 år)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Man må arbejde alt det man kan og vil som lønmodtager i efterlønsperioden.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Timer og indtægter medfører modregning i efterlønnen. Som udgangspunkt time for time, men mange specielregler.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468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Efterløn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565104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Grundbetingelser for ret til efterløn eller efterlønsbevis</a:t>
            </a:r>
          </a:p>
          <a:p>
            <a:pPr marL="0" indent="0">
              <a:buNone/>
            </a:pPr>
            <a:endParaRPr lang="da-DK" dirty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Medlem af dansk a-kasse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Nået efterlønsalderen 60 år (stiger til 66+)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Medlemskab og betaling af efterlønsbidrag</a:t>
            </a:r>
            <a:br>
              <a:rPr lang="da-DK" dirty="0" smtClean="0"/>
            </a:br>
            <a:r>
              <a:rPr lang="da-DK" b="0" dirty="0" smtClean="0"/>
              <a:t>- Op til 30 år, men mange overgangsordninger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Ret til dagpenge på baggrund af dansk arbejde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Kunne stå til rådighed for arbejdsmarkedet </a:t>
            </a:r>
            <a:br>
              <a:rPr lang="da-DK" dirty="0" smtClean="0"/>
            </a:br>
            <a:r>
              <a:rPr lang="da-DK" dirty="0" smtClean="0"/>
              <a:t>(undtagelse ved sygdom m.m. hvis udstedt bevis)</a:t>
            </a:r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Bopæl og ophold i Danmark, Grønland, Færøerne eller EØS-området.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1667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Efterlønsalder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5069160"/>
          </a:xfrm>
        </p:spPr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 algn="ctr">
              <a:buNone/>
            </a:pPr>
            <a:r>
              <a:rPr lang="da-DK" sz="1600" dirty="0" smtClean="0"/>
              <a:t/>
            </a:r>
            <a:br>
              <a:rPr lang="da-DK" sz="1600" dirty="0" smtClean="0"/>
            </a:br>
            <a:r>
              <a:rPr lang="da-DK" sz="1600" dirty="0" smtClean="0"/>
              <a:t>I tvivl: </a:t>
            </a:r>
            <a:r>
              <a:rPr lang="da-DK" sz="1600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www.lederne.dk</a:t>
            </a:r>
            <a:r>
              <a:rPr lang="da-DK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508006"/>
              </p:ext>
            </p:extLst>
          </p:nvPr>
        </p:nvGraphicFramePr>
        <p:xfrm>
          <a:off x="539552" y="1556792"/>
          <a:ext cx="8136903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728192"/>
                <a:gridCol w="2199812"/>
                <a:gridCol w="1832635"/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1550" b="1" dirty="0" smtClean="0"/>
                        <a:t>Årgang</a:t>
                      </a:r>
                      <a:endParaRPr lang="da-DK" sz="15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50" b="1" dirty="0" smtClean="0"/>
                        <a:t>Efterlønsalder</a:t>
                      </a:r>
                      <a:endParaRPr lang="da-DK" sz="15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50" b="1" dirty="0" smtClean="0"/>
                        <a:t>Max år på efterløn</a:t>
                      </a:r>
                      <a:endParaRPr lang="da-DK" sz="15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50" b="1" dirty="0" smtClean="0"/>
                        <a:t>Pensionsalder</a:t>
                      </a:r>
                      <a:endParaRPr lang="da-DK" sz="15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- 1953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60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da-DK" sz="1500" b="1" dirty="0" smtClean="0"/>
                        <a:t>5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65</a:t>
                      </a:r>
                      <a:endParaRPr lang="da-DK" sz="1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1954 1. halvår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60½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da-DK" sz="1500" b="1" dirty="0" smtClean="0"/>
                        <a:t>5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65½</a:t>
                      </a:r>
                      <a:endParaRPr lang="da-DK" sz="1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1954 2. halvår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61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da-DK" sz="1500" b="1" dirty="0" smtClean="0"/>
                        <a:t>5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66</a:t>
                      </a:r>
                      <a:endParaRPr lang="da-DK" sz="1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1955</a:t>
                      </a:r>
                      <a:r>
                        <a:rPr lang="da-DK" sz="1500" b="1" baseline="0" dirty="0" smtClean="0"/>
                        <a:t> 1. halvår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61½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da-DK" sz="1500" b="1" dirty="0" smtClean="0"/>
                        <a:t>5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66½</a:t>
                      </a:r>
                      <a:endParaRPr lang="da-DK" sz="1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1955 2. halvår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62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da-DK" sz="1500" b="1" dirty="0" smtClean="0"/>
                        <a:t>5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67</a:t>
                      </a:r>
                      <a:endParaRPr lang="da-DK" sz="1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1956 1. halvår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62½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da-DK" sz="1500" b="1" dirty="0" smtClean="0"/>
                        <a:t>4½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67</a:t>
                      </a:r>
                      <a:endParaRPr lang="da-DK" sz="1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1956 2. halvår – 1958 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63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da-DK" sz="1500" b="1" dirty="0" smtClean="0"/>
                        <a:t>4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67</a:t>
                      </a:r>
                      <a:endParaRPr lang="da-DK" sz="1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1959 1. halvår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63½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da-DK" sz="1500" b="1" dirty="0" smtClean="0"/>
                        <a:t>3½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67</a:t>
                      </a:r>
                      <a:endParaRPr lang="da-DK" sz="1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1959 2. halvår - 1962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64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da-DK" sz="1500" b="1" dirty="0" smtClean="0"/>
                        <a:t>3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67</a:t>
                      </a:r>
                      <a:endParaRPr lang="da-DK" sz="1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1963 – 1966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65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da-DK" sz="1500" b="1" dirty="0" smtClean="0"/>
                        <a:t>3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68</a:t>
                      </a:r>
                      <a:endParaRPr lang="da-DK" sz="1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1967</a:t>
                      </a:r>
                      <a:r>
                        <a:rPr lang="da-DK" sz="1500" b="1" baseline="0" dirty="0" smtClean="0"/>
                        <a:t> – 1970 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66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da-DK" sz="1500" b="1" dirty="0" smtClean="0"/>
                        <a:t>3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69</a:t>
                      </a:r>
                      <a:endParaRPr lang="da-DK" sz="15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1971</a:t>
                      </a:r>
                      <a:r>
                        <a:rPr lang="da-DK" sz="1500" b="1" baseline="0" dirty="0" smtClean="0"/>
                        <a:t> –  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66+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da-DK" sz="1500" b="1" dirty="0" smtClean="0"/>
                        <a:t>3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a-DK" sz="1500" b="1" dirty="0" smtClean="0"/>
                        <a:t>69+</a:t>
                      </a:r>
                      <a:endParaRPr lang="da-DK" sz="15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67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16"/>
            <a:ext cx="9144000" cy="6450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65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Udland - EØS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628800"/>
            <a:ext cx="8355012" cy="45656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da-DK" sz="2000" b="0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da-DK" sz="2000" b="0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da-DK" sz="2000" b="0" dirty="0" smtClean="0">
                <a:latin typeface="Verdana" pitchFamily="34" charset="0"/>
              </a:rPr>
              <a:t>EØS samarbejdet sikrer som udgangspunkt, at arbejds- og forsikringsperioder fra et EØS-land kan overføres til et andet EØS-land til opfyldelse af de </a:t>
            </a:r>
            <a:r>
              <a:rPr lang="da-DK" sz="2000" b="0" i="1" dirty="0" smtClean="0">
                <a:latin typeface="Verdana" pitchFamily="34" charset="0"/>
              </a:rPr>
              <a:t>nationale</a:t>
            </a:r>
            <a:r>
              <a:rPr lang="da-DK" sz="2000" b="0" dirty="0" smtClean="0">
                <a:latin typeface="Verdana" pitchFamily="34" charset="0"/>
              </a:rPr>
              <a:t> betingelse for ret til ydelser.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da-DK" sz="2000" b="0" dirty="0">
              <a:latin typeface="Verdana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da-DK" sz="2000" b="0" dirty="0" smtClean="0">
                <a:latin typeface="Verdana" pitchFamily="34" charset="0"/>
              </a:rPr>
              <a:t>- Eksempel: Dansk a-kasse medlem med bopæl i Danmark overtager arbejde i Sverige, skal overflyttes til det Svenske A-kasse system. Efter ét år mistes dette svenske arbejde, og medlemmet skal tilbageflyttes til det danske a-kasse system. Forsikrings- og beskæftigelsesperioden i Sverige kan nu bruges til at opnå dansk dagpengeret.</a:t>
            </a:r>
            <a:endParaRPr lang="da-DK" sz="2000" b="0" dirty="0">
              <a:latin typeface="Verdan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da-DK" sz="2000" b="0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da-DK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70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BA skabelon v.1.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91C5A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ABB5"/>
      </a:accent5>
      <a:accent6>
        <a:srgbClr val="2D2DB9"/>
      </a:accent6>
      <a:hlink>
        <a:srgbClr val="CCCCFF"/>
      </a:hlink>
      <a:folHlink>
        <a:srgbClr val="B2B2B2"/>
      </a:folHlink>
    </a:clrScheme>
    <a:fontScheme name="Klassisk kontor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BA skabelon v.1.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A skabelon v.1.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 skabelon v.1.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 skabelon v.1.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 skabelon v.1.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 skabelon v.1.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 skabelon v.1.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A skabelon v.1.1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Lederne</Template>
  <TotalTime>836</TotalTime>
  <Words>890</Words>
  <Application>Microsoft Office PowerPoint</Application>
  <PresentationFormat>Skærmshow (4:3)</PresentationFormat>
  <Paragraphs>210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17</vt:i4>
      </vt:variant>
    </vt:vector>
  </HeadingPairs>
  <TitlesOfParts>
    <vt:vector size="18" baseType="lpstr">
      <vt:lpstr>NBA skabelon v.1.1</vt:lpstr>
      <vt:lpstr>Kort om dagpenge, efterløn og udland</vt:lpstr>
      <vt:lpstr>Agenda</vt:lpstr>
      <vt:lpstr>  Dagpenge, betingelser </vt:lpstr>
      <vt:lpstr>Hvor meget kan jeg få i dagpenge og hvor længe</vt:lpstr>
      <vt:lpstr>Efterløn</vt:lpstr>
      <vt:lpstr>Efterløn</vt:lpstr>
      <vt:lpstr>Efterlønsalder</vt:lpstr>
      <vt:lpstr>PowerPoint-præsentation</vt:lpstr>
      <vt:lpstr>Udland - EØS</vt:lpstr>
      <vt:lpstr>Udland - EØS</vt:lpstr>
      <vt:lpstr>Udland - EØS/grænsearbejder</vt:lpstr>
      <vt:lpstr>Udland – uden for EØS</vt:lpstr>
      <vt:lpstr>Kan mine løntimer tælles med</vt:lpstr>
      <vt:lpstr>Udland – jobsamtale og jobsøgning</vt:lpstr>
      <vt:lpstr>Overskydende timer</vt:lpstr>
      <vt:lpstr>Seniorjob</vt:lpstr>
      <vt:lpstr>Seniorjob</vt:lpstr>
    </vt:vector>
  </TitlesOfParts>
  <Company>Lederne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Kort om dagpenge og efterløn</dc:title>
  <dc:creator>Ulrik Frese</dc:creator>
  <cp:lastModifiedBy>René</cp:lastModifiedBy>
  <cp:revision>92</cp:revision>
  <cp:lastPrinted>2012-10-04T09:43:31Z</cp:lastPrinted>
  <dcterms:created xsi:type="dcterms:W3CDTF">2012-10-02T10:19:37Z</dcterms:created>
  <dcterms:modified xsi:type="dcterms:W3CDTF">2013-04-29T09:37:01Z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47569852</vt:i4>
  </property>
  <property fmtid="{D5CDD505-2E9C-101B-9397-08002B2CF9AE}" pid="3" name="_NewReviewCycle">
    <vt:lpwstr/>
  </property>
  <property fmtid="{D5CDD505-2E9C-101B-9397-08002B2CF9AE}" pid="4" name="_EmailSubject">
    <vt:lpwstr>Møde den 14. februar 2014</vt:lpwstr>
  </property>
  <property fmtid="{D5CDD505-2E9C-101B-9397-08002B2CF9AE}" pid="5" name="_AuthorEmail">
    <vt:lpwstr>Eva.Hansen@aonhewitt.com</vt:lpwstr>
  </property>
  <property fmtid="{D5CDD505-2E9C-101B-9397-08002B2CF9AE}" pid="6" name="_AuthorEmailDisplayName">
    <vt:lpwstr>Eva Hansen</vt:lpwstr>
  </property>
</Properties>
</file>